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8" r:id="rId2"/>
    <p:sldId id="283" r:id="rId3"/>
    <p:sldId id="338" r:id="rId4"/>
    <p:sldId id="284" r:id="rId5"/>
    <p:sldId id="312" r:id="rId6"/>
    <p:sldId id="313" r:id="rId7"/>
    <p:sldId id="302" r:id="rId8"/>
    <p:sldId id="285" r:id="rId9"/>
    <p:sldId id="322" r:id="rId10"/>
    <p:sldId id="286" r:id="rId11"/>
    <p:sldId id="309" r:id="rId12"/>
    <p:sldId id="310" r:id="rId13"/>
    <p:sldId id="311" r:id="rId14"/>
    <p:sldId id="308" r:id="rId15"/>
    <p:sldId id="287" r:id="rId16"/>
    <p:sldId id="323" r:id="rId17"/>
    <p:sldId id="314" r:id="rId18"/>
    <p:sldId id="316" r:id="rId19"/>
    <p:sldId id="315" r:id="rId20"/>
    <p:sldId id="317" r:id="rId21"/>
    <p:sldId id="288" r:id="rId22"/>
    <p:sldId id="318" r:id="rId23"/>
    <p:sldId id="289" r:id="rId24"/>
    <p:sldId id="319" r:id="rId25"/>
    <p:sldId id="320" r:id="rId26"/>
    <p:sldId id="321" r:id="rId27"/>
    <p:sldId id="335" r:id="rId28"/>
    <p:sldId id="301" r:id="rId29"/>
    <p:sldId id="330" r:id="rId30"/>
    <p:sldId id="282" r:id="rId31"/>
    <p:sldId id="298" r:id="rId32"/>
    <p:sldId id="299" r:id="rId33"/>
    <p:sldId id="292" r:id="rId34"/>
    <p:sldId id="291" r:id="rId35"/>
    <p:sldId id="331" r:id="rId36"/>
    <p:sldId id="332" r:id="rId37"/>
    <p:sldId id="333" r:id="rId38"/>
    <p:sldId id="327" r:id="rId39"/>
    <p:sldId id="300" r:id="rId40"/>
    <p:sldId id="336" r:id="rId41"/>
    <p:sldId id="337" r:id="rId42"/>
    <p:sldId id="340" r:id="rId43"/>
    <p:sldId id="341" r:id="rId44"/>
    <p:sldId id="343" r:id="rId45"/>
    <p:sldId id="344" r:id="rId46"/>
    <p:sldId id="328" r:id="rId47"/>
    <p:sldId id="345" r:id="rId48"/>
    <p:sldId id="346" r:id="rId49"/>
    <p:sldId id="297" r:id="rId50"/>
    <p:sldId id="295" r:id="rId51"/>
    <p:sldId id="349" r:id="rId52"/>
    <p:sldId id="329" r:id="rId53"/>
    <p:sldId id="281" r:id="rId54"/>
    <p:sldId id="273" r:id="rId55"/>
    <p:sldId id="34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42A"/>
    <a:srgbClr val="00FDFF"/>
    <a:srgbClr val="FF40FF"/>
    <a:srgbClr val="FF7F00"/>
    <a:srgbClr val="0500FF"/>
    <a:srgbClr val="00FF00"/>
    <a:srgbClr val="D7A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3"/>
    <p:restoredTop sz="94586"/>
  </p:normalViewPr>
  <p:slideViewPr>
    <p:cSldViewPr snapToGrid="0" snapToObjects="1">
      <p:cViewPr varScale="1">
        <p:scale>
          <a:sx n="76" d="100"/>
          <a:sy n="76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26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2.2/ref/request-response/#django.http.HttpRequest.scheme" TargetMode="External"/><Relationship Id="rId4" Type="http://schemas.openxmlformats.org/officeDocument/2006/relationships/hyperlink" Target="https://docs.djangoproject.com/en/2.2/ref/request-response/#django.http.HttpRequest.body" TargetMode="External"/><Relationship Id="rId5" Type="http://schemas.openxmlformats.org/officeDocument/2006/relationships/hyperlink" Target="https://docs.djangoproject.com/en/2.2/ref/request-response/#django.http.HttpRequest.POS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jangoproject.com/en/2.2/ref/request-response/#attribut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jangoproject.com/en/2.2/ref/request-response/#django.http.HttpRequest" TargetMode="External"/><Relationship Id="rId3" Type="http://schemas.openxmlformats.org/officeDocument/2006/relationships/hyperlink" Target="https://docs.djangoproject.com/en/2.2/ref/request-response/#django.http.HttpRespons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ross-site_scripti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amples.dj4e.com/tmpl/game/200" TargetMode="External"/><Relationship Id="rId3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amples.dj4e.com/tmpl/simple" TargetMode="External"/><Relationship Id="rId3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amples.dj4e.com/tmpl/special" TargetMode="External"/><Relationship Id="rId3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amples.dj4e.com/tmpl/nested" TargetMode="External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amples.dj4e.com/tmpl/game/200" TargetMode="External"/><Relationship Id="rId3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y4e.com/lessons/Objects" TargetMode="External"/><Relationship Id="rId3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amples.dj4e.com/tmpl/game2/200" TargetMode="External"/><Relationship Id="rId3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dinnerseries/23570475099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0EB187-900F-4AF5-813B-101456D9F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/>
              <a:t>Views and</a:t>
            </a:r>
            <a:br>
              <a:rPr lang="en-US" sz="8000" dirty="0"/>
            </a:br>
            <a:r>
              <a:rPr lang="en-US" sz="8000" dirty="0"/>
              <a:t>Templates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Charles Severance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www.dj4e.com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24D17C8-E9C2-48A4-AA36-D7048A6CCC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1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402" y="2129420"/>
            <a:ext cx="10225876" cy="369331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396A3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b="1" dirty="0">
                <a:solidFill>
                  <a:srgbClr val="1396A3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&gt;&lt;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This is the views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main.html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sample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b="1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b="1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ul</a:t>
            </a:r>
            <a:r>
              <a:rPr lang="mr-IN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This page is coming from a file in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views/templates/</a:t>
            </a:r>
            <a:r>
              <a:rPr lang="en-US" b="1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main.html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&gt;&lt;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href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"funky"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u="sng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Use a view function</a:t>
            </a:r>
            <a:r>
              <a:rPr lang="en-US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b="1" u="sng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&gt;&lt;/</a:t>
            </a:r>
            <a:r>
              <a:rPr lang="en-US" b="1" u="sng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b="1" dirty="0" smtClean="0">
                <a:solidFill>
                  <a:srgbClr val="0500FF"/>
                </a:solidFill>
                <a:latin typeface="Courier New" charset="0"/>
                <a:ea typeface="Courier New" charset="0"/>
                <a:cs typeface="Courier New" charset="0"/>
              </a:rPr>
              <a:t>       ...</a:t>
            </a:r>
            <a:endParaRPr lang="en-US" b="1" dirty="0">
              <a:solidFill>
                <a:srgbClr val="0500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mr-IN" b="1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ul</a:t>
            </a:r>
            <a:r>
              <a:rPr lang="mr-IN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mr-IN" b="1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This sample code is available at</a:t>
            </a:r>
          </a:p>
          <a:p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href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"https://</a:t>
            </a:r>
            <a:r>
              <a:rPr lang="en-US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/csev/dj4e-samples"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target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"_blank"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u="sng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b="1" u="sng" dirty="0" err="1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b="1" u="sng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/csev/dj4e-samples</a:t>
            </a:r>
            <a:r>
              <a:rPr lang="en-US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b="1" u="sng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en-US" b="1" u="sng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mr-IN" b="1" u="sng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mr-IN" b="1" u="sng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b="1" u="sng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&gt;&lt;/</a:t>
            </a:r>
            <a:r>
              <a:rPr lang="en-US" b="1" u="sng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b="1" u="sng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en-US" b="1" u="sng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6519" y="1509819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views/templates/views/</a:t>
            </a:r>
            <a:r>
              <a:rPr lang="en-US" b="1" dirty="0" err="1" smtClean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main.html</a:t>
            </a:r>
            <a:endParaRPr lang="en-US" b="1" dirty="0">
              <a:solidFill>
                <a:srgbClr val="FFFF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402" y="863676"/>
            <a:ext cx="900484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TemplateView.as_view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template_name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'views/</a:t>
            </a:r>
            <a:r>
              <a:rPr lang="en-US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main.html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866" y="8902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views/</a:t>
            </a:r>
            <a:r>
              <a:rPr lang="en-US" b="1" dirty="0" err="1" smtClean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urls.py</a:t>
            </a:r>
            <a:endParaRPr lang="en-US" b="1" dirty="0">
              <a:solidFill>
                <a:srgbClr val="FFFF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7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and Response Objects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17448" y="5527411"/>
            <a:ext cx="6026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/2.2/ref/request-response/</a:t>
            </a:r>
          </a:p>
        </p:txBody>
      </p:sp>
      <p:sp>
        <p:nvSpPr>
          <p:cNvPr id="6" name="Rectangle 5"/>
          <p:cNvSpPr/>
          <p:nvPr/>
        </p:nvSpPr>
        <p:spPr>
          <a:xfrm>
            <a:off x="949036" y="1751975"/>
            <a:ext cx="10293927" cy="34778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9442A"/>
                </a:solidFill>
              </a:rPr>
              <a:t>Django </a:t>
            </a:r>
            <a:r>
              <a:rPr lang="en-US" sz="2000" dirty="0">
                <a:solidFill>
                  <a:srgbClr val="09442A"/>
                </a:solidFill>
              </a:rPr>
              <a:t>uses request and response objects to pass </a:t>
            </a:r>
            <a:r>
              <a:rPr lang="en-US" sz="2000" dirty="0" smtClean="0">
                <a:solidFill>
                  <a:srgbClr val="09442A"/>
                </a:solidFill>
              </a:rPr>
              <a:t>information throughout your Django application.</a:t>
            </a:r>
          </a:p>
          <a:p>
            <a:endParaRPr lang="en-US" sz="2000" dirty="0" smtClean="0">
              <a:solidFill>
                <a:srgbClr val="09442A"/>
              </a:solidFill>
            </a:endParaRPr>
          </a:p>
          <a:p>
            <a:r>
              <a:rPr lang="en-US" sz="2000" dirty="0" smtClean="0">
                <a:solidFill>
                  <a:srgbClr val="09442A"/>
                </a:solidFill>
              </a:rPr>
              <a:t>When </a:t>
            </a:r>
            <a:r>
              <a:rPr lang="en-US" sz="2000" dirty="0">
                <a:solidFill>
                  <a:srgbClr val="09442A"/>
                </a:solidFill>
              </a:rPr>
              <a:t>a page is </a:t>
            </a:r>
            <a:r>
              <a:rPr lang="en-US" sz="2000" dirty="0" smtClean="0">
                <a:solidFill>
                  <a:srgbClr val="09442A"/>
                </a:solidFill>
              </a:rPr>
              <a:t>requested by a browser, </a:t>
            </a:r>
            <a:r>
              <a:rPr lang="en-US" sz="2000" dirty="0">
                <a:solidFill>
                  <a:srgbClr val="09442A"/>
                </a:solidFill>
              </a:rPr>
              <a:t>Django creates an </a:t>
            </a:r>
            <a:r>
              <a:rPr lang="en-US" sz="2000" b="1" dirty="0" err="1">
                <a:solidFill>
                  <a:srgbClr val="09442A"/>
                </a:solidFill>
              </a:rPr>
              <a:t>HttpRequest</a:t>
            </a:r>
            <a:r>
              <a:rPr lang="en-US" sz="2000" dirty="0">
                <a:solidFill>
                  <a:srgbClr val="09442A"/>
                </a:solidFill>
              </a:rPr>
              <a:t> object that contains metadata about the request. </a:t>
            </a:r>
            <a:endParaRPr lang="en-US" sz="2000" dirty="0" smtClean="0">
              <a:solidFill>
                <a:srgbClr val="09442A"/>
              </a:solidFill>
            </a:endParaRPr>
          </a:p>
          <a:p>
            <a:endParaRPr lang="en-US" sz="2000" dirty="0" smtClean="0">
              <a:solidFill>
                <a:srgbClr val="09442A"/>
              </a:solidFill>
            </a:endParaRPr>
          </a:p>
          <a:p>
            <a:r>
              <a:rPr lang="en-US" sz="2000" dirty="0" smtClean="0">
                <a:solidFill>
                  <a:srgbClr val="09442A"/>
                </a:solidFill>
              </a:rPr>
              <a:t>Then </a:t>
            </a:r>
            <a:r>
              <a:rPr lang="en-US" sz="2000" dirty="0">
                <a:solidFill>
                  <a:srgbClr val="09442A"/>
                </a:solidFill>
              </a:rPr>
              <a:t>Django loads the appropriate view, passing the </a:t>
            </a:r>
            <a:r>
              <a:rPr lang="en-US" sz="2000" b="1" dirty="0" err="1">
                <a:solidFill>
                  <a:srgbClr val="09442A"/>
                </a:solidFill>
              </a:rPr>
              <a:t>HttpRequest</a:t>
            </a:r>
            <a:r>
              <a:rPr lang="en-US" sz="2000" dirty="0">
                <a:solidFill>
                  <a:srgbClr val="09442A"/>
                </a:solidFill>
              </a:rPr>
              <a:t> as the first argument to the view function. Each view is responsible for returning an </a:t>
            </a:r>
            <a:r>
              <a:rPr lang="en-US" sz="2000" b="1" dirty="0" err="1">
                <a:solidFill>
                  <a:srgbClr val="09442A"/>
                </a:solidFill>
              </a:rPr>
              <a:t>HttpResponse</a:t>
            </a:r>
            <a:r>
              <a:rPr lang="en-US" sz="2000" dirty="0">
                <a:solidFill>
                  <a:srgbClr val="09442A"/>
                </a:solidFill>
              </a:rPr>
              <a:t> object</a:t>
            </a:r>
            <a:r>
              <a:rPr lang="en-US" sz="2000" dirty="0" smtClean="0">
                <a:solidFill>
                  <a:srgbClr val="09442A"/>
                </a:solidFill>
              </a:rPr>
              <a:t>.</a:t>
            </a:r>
          </a:p>
          <a:p>
            <a:endParaRPr lang="en-US" sz="2000" dirty="0">
              <a:solidFill>
                <a:srgbClr val="09442A"/>
              </a:solidFill>
            </a:endParaRPr>
          </a:p>
          <a:p>
            <a:r>
              <a:rPr lang="en-US" sz="2000" dirty="0" smtClean="0">
                <a:solidFill>
                  <a:srgbClr val="09442A"/>
                </a:solidFill>
              </a:rPr>
              <a:t>The Application Programming Interfaces (APIs) </a:t>
            </a:r>
            <a:r>
              <a:rPr lang="en-US" sz="2000" dirty="0">
                <a:solidFill>
                  <a:srgbClr val="09442A"/>
                </a:solidFill>
              </a:rPr>
              <a:t>for </a:t>
            </a:r>
            <a:r>
              <a:rPr lang="en-US" sz="2000" b="1" dirty="0" err="1">
                <a:solidFill>
                  <a:srgbClr val="09442A"/>
                </a:solidFill>
              </a:rPr>
              <a:t>HttpRequest</a:t>
            </a:r>
            <a:r>
              <a:rPr lang="en-US" sz="2000" dirty="0">
                <a:solidFill>
                  <a:srgbClr val="09442A"/>
                </a:solidFill>
              </a:rPr>
              <a:t> and </a:t>
            </a:r>
            <a:r>
              <a:rPr lang="en-US" sz="2000" b="1" dirty="0" err="1">
                <a:solidFill>
                  <a:srgbClr val="09442A"/>
                </a:solidFill>
              </a:rPr>
              <a:t>HttpResponse</a:t>
            </a:r>
            <a:r>
              <a:rPr lang="en-US" sz="2000" dirty="0">
                <a:solidFill>
                  <a:srgbClr val="09442A"/>
                </a:solidFill>
              </a:rPr>
              <a:t> objects, </a:t>
            </a:r>
            <a:r>
              <a:rPr lang="en-US" sz="2000" dirty="0" smtClean="0">
                <a:solidFill>
                  <a:srgbClr val="09442A"/>
                </a:solidFill>
              </a:rPr>
              <a:t>are </a:t>
            </a:r>
            <a:r>
              <a:rPr lang="en-US" sz="2000" dirty="0">
                <a:solidFill>
                  <a:srgbClr val="09442A"/>
                </a:solidFill>
              </a:rPr>
              <a:t>defined in the </a:t>
            </a:r>
            <a:r>
              <a:rPr lang="en-US" sz="2000" b="1" dirty="0" err="1">
                <a:solidFill>
                  <a:srgbClr val="09442A"/>
                </a:solidFill>
              </a:rPr>
              <a:t>django.http</a:t>
            </a:r>
            <a:r>
              <a:rPr lang="en-US" sz="2000" dirty="0">
                <a:solidFill>
                  <a:srgbClr val="09442A"/>
                </a:solidFill>
              </a:rPr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103423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HttpRequest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83871" y="5571944"/>
            <a:ext cx="8624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/2.2/ref/request-response/#</a:t>
            </a:r>
            <a:r>
              <a:rPr lang="en-US" dirty="0" err="1"/>
              <a:t>django.http.HttpRequest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93618" y="1574318"/>
            <a:ext cx="10460182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9442A"/>
                </a:solidFill>
              </a:rPr>
              <a:t>Attributes</a:t>
            </a:r>
            <a:endParaRPr lang="en-US" sz="2000" b="1" u="sng" dirty="0">
              <a:solidFill>
                <a:srgbClr val="09442A"/>
              </a:solidFill>
              <a:hlinkClick r:id="rId2"/>
            </a:endParaRPr>
          </a:p>
          <a:p>
            <a:r>
              <a:rPr lang="en-US" sz="2000" dirty="0">
                <a:solidFill>
                  <a:srgbClr val="09442A"/>
                </a:solidFill>
              </a:rPr>
              <a:t>All attributes should be considered read-only, unless stated otherwise</a:t>
            </a:r>
            <a:r>
              <a:rPr lang="en-US" sz="2000" dirty="0" smtClean="0">
                <a:solidFill>
                  <a:srgbClr val="09442A"/>
                </a:solidFill>
              </a:rPr>
              <a:t>.</a:t>
            </a:r>
          </a:p>
          <a:p>
            <a:endParaRPr lang="en-US" sz="2000" dirty="0">
              <a:solidFill>
                <a:srgbClr val="09442A"/>
              </a:solidFill>
            </a:endParaRPr>
          </a:p>
          <a:p>
            <a:r>
              <a:rPr lang="en-US" sz="2000" b="1" dirty="0" err="1" smtClean="0">
                <a:solidFill>
                  <a:srgbClr val="09442A"/>
                </a:solidFill>
              </a:rPr>
              <a:t>HttpRequest.scheme</a:t>
            </a:r>
            <a:endParaRPr lang="en-US" sz="2000" b="1" u="sng" dirty="0">
              <a:solidFill>
                <a:srgbClr val="09442A"/>
              </a:solidFill>
              <a:hlinkClick r:id="rId3"/>
            </a:endParaRPr>
          </a:p>
          <a:p>
            <a:r>
              <a:rPr lang="en-US" sz="2000" dirty="0">
                <a:solidFill>
                  <a:srgbClr val="09442A"/>
                </a:solidFill>
              </a:rPr>
              <a:t>A string representing the scheme of the request (http or https usually</a:t>
            </a:r>
            <a:r>
              <a:rPr lang="en-US" sz="2000" dirty="0" smtClean="0">
                <a:solidFill>
                  <a:srgbClr val="09442A"/>
                </a:solidFill>
              </a:rPr>
              <a:t>).</a:t>
            </a:r>
          </a:p>
          <a:p>
            <a:endParaRPr lang="en-US" sz="2000" dirty="0">
              <a:solidFill>
                <a:srgbClr val="09442A"/>
              </a:solidFill>
            </a:endParaRPr>
          </a:p>
          <a:p>
            <a:r>
              <a:rPr lang="en-US" sz="2000" b="1" dirty="0" err="1" smtClean="0">
                <a:solidFill>
                  <a:srgbClr val="09442A"/>
                </a:solidFill>
              </a:rPr>
              <a:t>HttpRequest.body</a:t>
            </a:r>
            <a:endParaRPr lang="en-US" sz="2000" b="1" u="sng" dirty="0" smtClean="0">
              <a:solidFill>
                <a:srgbClr val="09442A"/>
              </a:solidFill>
            </a:endParaRPr>
          </a:p>
          <a:p>
            <a:endParaRPr lang="en-US" sz="2000" u="sng" dirty="0">
              <a:solidFill>
                <a:srgbClr val="09442A"/>
              </a:solidFill>
              <a:hlinkClick r:id="rId4"/>
            </a:endParaRPr>
          </a:p>
          <a:p>
            <a:r>
              <a:rPr lang="en-US" sz="2000" dirty="0">
                <a:solidFill>
                  <a:srgbClr val="09442A"/>
                </a:solidFill>
              </a:rPr>
              <a:t>The raw HTTP request body as a </a:t>
            </a:r>
            <a:r>
              <a:rPr lang="en-US" sz="2000" dirty="0" err="1">
                <a:solidFill>
                  <a:srgbClr val="09442A"/>
                </a:solidFill>
              </a:rPr>
              <a:t>bytestring</a:t>
            </a:r>
            <a:r>
              <a:rPr lang="en-US" sz="2000" dirty="0">
                <a:solidFill>
                  <a:srgbClr val="09442A"/>
                </a:solidFill>
              </a:rPr>
              <a:t>. This is useful for processing data in different ways than conventional HTML forms: binary images, XML payload etc. For processing conventional form data, use </a:t>
            </a:r>
            <a:r>
              <a:rPr lang="en-US" sz="2000" u="sng" dirty="0">
                <a:solidFill>
                  <a:srgbClr val="09442A"/>
                </a:solidFill>
                <a:hlinkClick r:id="rId5"/>
              </a:rPr>
              <a:t>HttpRequest.POST</a:t>
            </a:r>
            <a:r>
              <a:rPr lang="en-US" sz="2000" u="sng" dirty="0" smtClean="0">
                <a:solidFill>
                  <a:srgbClr val="09442A"/>
                </a:solidFill>
                <a:hlinkClick r:id="rId5"/>
              </a:rPr>
              <a:t>.</a:t>
            </a:r>
          </a:p>
          <a:p>
            <a:endParaRPr lang="en-US" sz="2000" u="sng" dirty="0" smtClean="0">
              <a:solidFill>
                <a:srgbClr val="09442A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82899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 smtClean="0"/>
              <a:t>HttpResponse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3618" y="2046266"/>
            <a:ext cx="10460182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9442A"/>
                </a:solidFill>
              </a:rPr>
              <a:t>In contrast to </a:t>
            </a:r>
            <a:r>
              <a:rPr lang="en-US" sz="2000" dirty="0">
                <a:solidFill>
                  <a:srgbClr val="09442A"/>
                </a:solidFill>
                <a:hlinkClick r:id="rId2" tooltip="django.http.HttpRequest"/>
              </a:rPr>
              <a:t>HttpRequest</a:t>
            </a:r>
            <a:r>
              <a:rPr lang="en-US" sz="2000" dirty="0">
                <a:solidFill>
                  <a:srgbClr val="09442A"/>
                </a:solidFill>
              </a:rPr>
              <a:t> objects, which are created automatically by Django, </a:t>
            </a:r>
            <a:r>
              <a:rPr lang="en-US" sz="2000" dirty="0">
                <a:solidFill>
                  <a:srgbClr val="09442A"/>
                </a:solidFill>
                <a:hlinkClick r:id="rId3" tooltip="django.http.HttpResponse"/>
              </a:rPr>
              <a:t>HttpResponse</a:t>
            </a:r>
            <a:r>
              <a:rPr lang="en-US" sz="2000" dirty="0">
                <a:solidFill>
                  <a:srgbClr val="09442A"/>
                </a:solidFill>
              </a:rPr>
              <a:t> objects are your responsibility. </a:t>
            </a:r>
            <a:endParaRPr lang="en-US" sz="2000" dirty="0" smtClean="0">
              <a:solidFill>
                <a:srgbClr val="09442A"/>
              </a:solidFill>
            </a:endParaRPr>
          </a:p>
          <a:p>
            <a:endParaRPr lang="en-US" sz="2000" dirty="0">
              <a:solidFill>
                <a:srgbClr val="09442A"/>
              </a:solidFill>
            </a:endParaRPr>
          </a:p>
          <a:p>
            <a:r>
              <a:rPr lang="en-US" sz="2000" dirty="0" smtClean="0">
                <a:solidFill>
                  <a:srgbClr val="09442A"/>
                </a:solidFill>
              </a:rPr>
              <a:t>Each </a:t>
            </a:r>
            <a:r>
              <a:rPr lang="en-US" sz="2000" dirty="0">
                <a:solidFill>
                  <a:srgbClr val="09442A"/>
                </a:solidFill>
              </a:rPr>
              <a:t>view you write is responsible for instantiating, populating, and returning an </a:t>
            </a:r>
            <a:r>
              <a:rPr lang="en-US" sz="2000" dirty="0">
                <a:solidFill>
                  <a:srgbClr val="09442A"/>
                </a:solidFill>
                <a:hlinkClick r:id="rId3" tooltip="django.http.HttpResponse"/>
              </a:rPr>
              <a:t>HttpResponse</a:t>
            </a:r>
            <a:r>
              <a:rPr lang="en-US" sz="2000" dirty="0">
                <a:solidFill>
                  <a:srgbClr val="09442A"/>
                </a:solidFill>
              </a:rPr>
              <a:t>.</a:t>
            </a:r>
          </a:p>
          <a:p>
            <a:endParaRPr lang="en-US" sz="2000" b="1" dirty="0" smtClean="0">
              <a:solidFill>
                <a:srgbClr val="09442A"/>
              </a:solidFill>
            </a:endParaRPr>
          </a:p>
          <a:p>
            <a:r>
              <a:rPr lang="en-US" sz="2000" b="1" dirty="0" smtClean="0">
                <a:solidFill>
                  <a:srgbClr val="09442A"/>
                </a:solidFill>
              </a:rPr>
              <a:t>Passing strings</a:t>
            </a:r>
          </a:p>
          <a:p>
            <a:endParaRPr lang="en-US" sz="2000" b="1" dirty="0">
              <a:solidFill>
                <a:srgbClr val="09442A"/>
              </a:solidFill>
            </a:endParaRPr>
          </a:p>
          <a:p>
            <a:r>
              <a:rPr lang="en-US" sz="2000" dirty="0">
                <a:solidFill>
                  <a:srgbClr val="09442A"/>
                </a:solidFill>
              </a:rPr>
              <a:t>Typical usage is to pass the contents of the page, as a string or </a:t>
            </a:r>
            <a:r>
              <a:rPr lang="en-US" sz="2000" dirty="0" err="1">
                <a:solidFill>
                  <a:srgbClr val="09442A"/>
                </a:solidFill>
              </a:rPr>
              <a:t>bytestring</a:t>
            </a:r>
            <a:r>
              <a:rPr lang="en-US" sz="2000" dirty="0">
                <a:solidFill>
                  <a:srgbClr val="09442A"/>
                </a:solidFill>
              </a:rPr>
              <a:t>, to the </a:t>
            </a:r>
            <a:r>
              <a:rPr lang="en-US" sz="2000" dirty="0">
                <a:solidFill>
                  <a:srgbClr val="09442A"/>
                </a:solidFill>
                <a:hlinkClick r:id="rId3" tooltip="django.http.HttpResponse"/>
              </a:rPr>
              <a:t>HttpResponse</a:t>
            </a:r>
            <a:r>
              <a:rPr lang="en-US" sz="2000" dirty="0">
                <a:solidFill>
                  <a:srgbClr val="09442A"/>
                </a:solidFill>
              </a:rPr>
              <a:t> </a:t>
            </a:r>
            <a:r>
              <a:rPr lang="en-US" sz="2000" dirty="0" smtClean="0">
                <a:solidFill>
                  <a:srgbClr val="09442A"/>
                </a:solidFill>
              </a:rPr>
              <a:t>constructor.</a:t>
            </a:r>
            <a:endParaRPr lang="en-US" sz="2000" dirty="0">
              <a:solidFill>
                <a:srgbClr val="09442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7725" y="5264166"/>
            <a:ext cx="8624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/2.2/ref/request-response/#</a:t>
            </a:r>
            <a:r>
              <a:rPr lang="en-US" dirty="0" err="1"/>
              <a:t>django.http.HttpResponse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51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442" y="1574593"/>
            <a:ext cx="9834744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django.http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django.http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HttpResponseRedirect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# Create your views here.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funky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(request):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response = 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"""&lt;html&gt;&lt;body&gt;&lt;p&gt;This is the funky function sample&lt;/p&gt;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&lt;p&gt;This sample code is available at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&lt;a </a:t>
            </a:r>
            <a:r>
              <a:rPr lang="en-US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href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="https://</a:t>
            </a:r>
            <a:r>
              <a:rPr lang="en-US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/csev/dj4e-samples"&gt;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https://</a:t>
            </a:r>
            <a:r>
              <a:rPr lang="en-US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/csev/dj4e-samples&lt;/a&gt;&lt;/p&gt;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&gt;"""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(response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14814" y="867159"/>
            <a:ext cx="404469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'funky'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views.funky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  <a:endParaRPr lang="en-US" dirty="0"/>
          </a:p>
        </p:txBody>
      </p:sp>
      <p:pic>
        <p:nvPicPr>
          <p:cNvPr id="3" name="Picture 2" descr="This is the funky function sample&#10;&#10;This sample code is available at https://github.com/csev/dj4e-sampl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19" y="3880117"/>
            <a:ext cx="5305724" cy="2456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4259" y="867159"/>
            <a:ext cx="4228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https://samples.dj4e.com/views/funky</a:t>
            </a:r>
          </a:p>
        </p:txBody>
      </p:sp>
    </p:spTree>
    <p:extLst>
      <p:ext uri="{BB962C8B-B14F-4D97-AF65-F5344CB8AC3E}">
        <p14:creationId xmlns:p14="http://schemas.microsoft.com/office/powerpoint/2010/main" val="173979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364" y="1963404"/>
            <a:ext cx="7715574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django.http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django.http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HttpResponseRedirect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Create your views here.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danger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response = 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"""&lt;html&gt;&lt;body&gt;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&lt;p&gt;Your guess was """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request.GET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'guess'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]+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"""&lt;/p&gt;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&lt;/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&gt;"""</a:t>
            </a:r>
            <a:endParaRPr lang="mr-IN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(response)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58795" y="2397705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views/</a:t>
            </a:r>
            <a:r>
              <a:rPr lang="en-US" b="1" dirty="0" err="1" smtClean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views.py</a:t>
            </a:r>
            <a:endParaRPr lang="en-US" b="1" dirty="0">
              <a:solidFill>
                <a:srgbClr val="FFFF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5364" y="1247130"/>
            <a:ext cx="432041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path(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'danger'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views.danger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5364" y="626543"/>
            <a:ext cx="5526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smtClean="0"/>
              <a:t>samples.dj4e.com/views/</a:t>
            </a:r>
            <a:r>
              <a:rPr lang="en-US" sz="2000" dirty="0" err="1" smtClean="0"/>
              <a:t>danger?</a:t>
            </a:r>
            <a:r>
              <a:rPr lang="en-US" sz="2000" dirty="0" err="1" smtClean="0">
                <a:solidFill>
                  <a:srgbClr val="FF40FF"/>
                </a:solidFill>
              </a:rPr>
              <a:t>guess</a:t>
            </a:r>
            <a:r>
              <a:rPr lang="en-US" sz="2000" dirty="0" smtClean="0"/>
              <a:t>=</a:t>
            </a:r>
            <a:r>
              <a:rPr lang="en-US" sz="2000" dirty="0" smtClean="0">
                <a:solidFill>
                  <a:srgbClr val="00FDFF"/>
                </a:solidFill>
              </a:rPr>
              <a:t>42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7" name="Picture 6" title="A web page with the text &quot;Your Guess was 42&quo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3987800"/>
            <a:ext cx="5118100" cy="287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58795" y="135938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views/</a:t>
            </a:r>
            <a:r>
              <a:rPr lang="en-US" b="1" dirty="0" err="1" smtClean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urls.py</a:t>
            </a:r>
            <a:endParaRPr lang="en-US" b="1" dirty="0">
              <a:solidFill>
                <a:srgbClr val="FFFF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Danger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What Danger?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use the </a:t>
            </a:r>
            <a:r>
              <a:rPr lang="en-US" dirty="0" err="1" smtClean="0">
                <a:solidFill>
                  <a:srgbClr val="FFFF00"/>
                </a:solidFill>
              </a:rPr>
              <a:t>django.http.escape</a:t>
            </a:r>
            <a:r>
              <a:rPr lang="en-US" dirty="0" smtClean="0">
                <a:solidFill>
                  <a:srgbClr val="FFFF00"/>
                </a:solidFill>
              </a:rPr>
              <a:t>() </a:t>
            </a:r>
            <a:r>
              <a:rPr lang="en-US" dirty="0" smtClean="0"/>
              <a:t>function whenever I sense danger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3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Why </a:t>
            </a:r>
            <a:r>
              <a:rPr lang="en-US" dirty="0" smtClean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that view </a:t>
            </a:r>
            <a:r>
              <a:rPr lang="en-US" dirty="0" smtClean="0">
                <a:solidFill>
                  <a:srgbClr val="FF0000"/>
                </a:solidFill>
              </a:rPr>
              <a:t>named danger?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dangerous to take data from the user and include it in the HTTP Response without "escaping" the output.</a:t>
            </a:r>
          </a:p>
          <a:p>
            <a:r>
              <a:rPr lang="en-US" dirty="0" smtClean="0"/>
              <a:t>HTML + JavaScript is a programming language and you don't want your users "sending code" to other user's browsers</a:t>
            </a:r>
          </a:p>
          <a:p>
            <a:endParaRPr lang="en-US" dirty="0" smtClean="0"/>
          </a:p>
          <a:p>
            <a:r>
              <a:rPr lang="en-US" dirty="0" smtClean="0"/>
              <a:t>Cross-Site Scripting (XSS)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/wiki/Cross-</a:t>
            </a:r>
            <a:r>
              <a:rPr lang="en-US" dirty="0" err="1" smtClean="0"/>
              <a:t>site_scripting</a:t>
            </a:r>
            <a:endParaRPr lang="en-US" dirty="0" smtClean="0">
              <a:hlinkClick r:id="rId2"/>
            </a:endParaRPr>
          </a:p>
          <a:p>
            <a:pPr lvl="1"/>
            <a:r>
              <a:rPr lang="en-US" sz="2000" dirty="0"/>
              <a:t>https://</a:t>
            </a:r>
            <a:r>
              <a:rPr lang="en-US" sz="2000" dirty="0" err="1"/>
              <a:t>en.wikipedia.org</a:t>
            </a:r>
            <a:r>
              <a:rPr lang="en-US" sz="2000" dirty="0"/>
              <a:t>/wiki/</a:t>
            </a:r>
            <a:r>
              <a:rPr lang="en-US" sz="2000" dirty="0" err="1"/>
              <a:t>List_of_XML_and_HTML_character_entity_references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784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5017" y="949886"/>
            <a:ext cx="7744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https://samples.dj4e.com/views/</a:t>
            </a:r>
            <a:r>
              <a:rPr lang="en-US" dirty="0" err="1"/>
              <a:t>danger?guess</a:t>
            </a:r>
            <a:r>
              <a:rPr lang="en-US" dirty="0"/>
              <a:t>=</a:t>
            </a:r>
            <a:r>
              <a:rPr lang="en-US" dirty="0">
                <a:solidFill>
                  <a:srgbClr val="FFFF00"/>
                </a:solidFill>
              </a:rPr>
              <a:t>%</a:t>
            </a:r>
            <a:r>
              <a:rPr lang="en-US" dirty="0" smtClean="0">
                <a:solidFill>
                  <a:srgbClr val="FFFF00"/>
                </a:solidFill>
              </a:rPr>
              <a:t>3Cb%3EBold%3C%2Fb%3E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5017" y="4747580"/>
            <a:ext cx="527858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&lt;html&gt;&lt;body&gt;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p&gt;Your guess was </a:t>
            </a:r>
            <a:r>
              <a:rPr lang="en-US" dirty="0">
                <a:solidFill>
                  <a:srgbClr val="FF0000"/>
                </a:solidFill>
                <a:latin typeface="Courier" charset="0"/>
              </a:rPr>
              <a:t>&lt;b&gt;Bold&lt;/b</a:t>
            </a:r>
            <a:r>
              <a:rPr lang="en-US" dirty="0" smtClean="0">
                <a:solidFill>
                  <a:srgbClr val="FF0000"/>
                </a:solidFill>
                <a:latin typeface="Courier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p&gt;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&lt;/</a:t>
            </a:r>
            <a:r>
              <a:rPr lang="mr-IN" dirty="0" err="1">
                <a:solidFill>
                  <a:srgbClr val="000000"/>
                </a:solidFill>
                <a:latin typeface="Courier" charset="0"/>
              </a:rPr>
              <a:t>body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&gt;&lt;/</a:t>
            </a:r>
            <a:r>
              <a:rPr lang="mr-IN" dirty="0" err="1">
                <a:solidFill>
                  <a:srgbClr val="000000"/>
                </a:solidFill>
                <a:latin typeface="Courier" charset="0"/>
              </a:rPr>
              <a:t>html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5017" y="1577185"/>
            <a:ext cx="7715574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danger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response = 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"""&lt;html&gt;&lt;body&gt;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&lt;p&gt;Your guess was """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request.GET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'guess'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]+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"""&lt;/p&gt;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&lt;/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&gt;"""</a:t>
            </a:r>
            <a:endParaRPr lang="mr-IN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(response)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 descr="Your guess was Bold (and the &quot;Bold&quot; is in bold face)" title="Screen shot of a p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312480"/>
            <a:ext cx="6248400" cy="287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5017" y="4027948"/>
            <a:ext cx="2300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Response Source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6065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title="Screen shot of cross-site scripting with alert box that says &quot;Owned&quo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253" y="1395846"/>
            <a:ext cx="5263274" cy="4589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3452" y="921811"/>
            <a:ext cx="10902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https://samples.dj4e.com/views/</a:t>
            </a:r>
            <a:r>
              <a:rPr lang="en-US" dirty="0" err="1"/>
              <a:t>danger?guess</a:t>
            </a:r>
            <a:r>
              <a:rPr lang="en-US" dirty="0"/>
              <a:t>=</a:t>
            </a:r>
            <a:r>
              <a:rPr lang="en-US" dirty="0">
                <a:solidFill>
                  <a:srgbClr val="FFFF00"/>
                </a:solidFill>
              </a:rPr>
              <a:t>%3Cscript%3Ealert%28%27Owned%27%29%3B%3C%2Fscript%3E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" y="2911962"/>
            <a:ext cx="5153891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&lt;html&gt;&lt;body&gt;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p&gt;Your guess was &lt;script&gt;alert('Owned');&lt;/script&gt;&lt;/p&gt;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&lt;/</a:t>
            </a:r>
            <a:r>
              <a:rPr lang="mr-IN" dirty="0" err="1">
                <a:solidFill>
                  <a:srgbClr val="000000"/>
                </a:solidFill>
                <a:latin typeface="Courier" charset="0"/>
              </a:rPr>
              <a:t>body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&gt;&lt;/</a:t>
            </a:r>
            <a:r>
              <a:rPr lang="mr-IN" dirty="0" err="1">
                <a:solidFill>
                  <a:srgbClr val="000000"/>
                </a:solidFill>
                <a:latin typeface="Courier" charset="0"/>
              </a:rPr>
              <a:t>html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452" y="2284208"/>
            <a:ext cx="2300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Response Source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129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33342" y="278098"/>
            <a:ext cx="7215642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Linux</a:t>
            </a:r>
          </a:p>
        </p:txBody>
      </p:sp>
      <p:sp>
        <p:nvSpPr>
          <p:cNvPr id="4" name="Rectangle 3"/>
          <p:cNvSpPr/>
          <p:nvPr/>
        </p:nvSpPr>
        <p:spPr>
          <a:xfrm>
            <a:off x="873960" y="278098"/>
            <a:ext cx="2465935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Browser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7216" y="870579"/>
            <a:ext cx="5702276" cy="5548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/>
              <a:t>DJango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7216" y="404858"/>
            <a:ext cx="1295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WGSIConfig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47167" y="1101696"/>
            <a:ext cx="1086678" cy="103366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Routing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7167" y="2675805"/>
            <a:ext cx="1086678" cy="1033669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1" name="Can 10"/>
          <p:cNvSpPr/>
          <p:nvPr/>
        </p:nvSpPr>
        <p:spPr>
          <a:xfrm>
            <a:off x="9813128" y="4173528"/>
            <a:ext cx="1577009" cy="646266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090027" y="2904193"/>
            <a:ext cx="1367113" cy="5168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Templates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933975" y="404637"/>
            <a:ext cx="1603514" cy="3695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settings.py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208365" y="589414"/>
            <a:ext cx="725611" cy="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99929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G</a:t>
            </a:r>
          </a:p>
          <a:p>
            <a:pPr algn="ctr"/>
            <a:r>
              <a:rPr lang="en-US" dirty="0"/>
              <a:t>I</a:t>
            </a:r>
          </a:p>
          <a:p>
            <a:pPr algn="ctr"/>
            <a:r>
              <a:rPr lang="en-US" dirty="0"/>
              <a:t>N</a:t>
            </a:r>
            <a:br>
              <a:rPr lang="en-US" dirty="0"/>
            </a:br>
            <a:r>
              <a:rPr lang="en-US" dirty="0"/>
              <a:t>X</a:t>
            </a:r>
          </a:p>
          <a:p>
            <a:pPr algn="ctr"/>
            <a:endParaRPr lang="en-US" dirty="0"/>
          </a:p>
        </p:txBody>
      </p:sp>
      <p:cxnSp>
        <p:nvCxnSpPr>
          <p:cNvPr id="28" name="Straight Arrow Connector 27"/>
          <p:cNvCxnSpPr>
            <a:stCxn id="15" idx="1"/>
            <a:endCxn id="9" idx="3"/>
          </p:cNvCxnSpPr>
          <p:nvPr/>
        </p:nvCxnSpPr>
        <p:spPr>
          <a:xfrm flipH="1">
            <a:off x="7433845" y="1610800"/>
            <a:ext cx="1404867" cy="77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4" idx="1"/>
            <a:endCxn id="10" idx="3"/>
          </p:cNvCxnSpPr>
          <p:nvPr/>
        </p:nvCxnSpPr>
        <p:spPr>
          <a:xfrm flipH="1">
            <a:off x="7433845" y="2574964"/>
            <a:ext cx="1025979" cy="617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1"/>
            <a:endCxn id="10" idx="3"/>
          </p:cNvCxnSpPr>
          <p:nvPr/>
        </p:nvCxnSpPr>
        <p:spPr>
          <a:xfrm flipH="1">
            <a:off x="7433845" y="3162611"/>
            <a:ext cx="2656182" cy="30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0" idx="3"/>
          </p:cNvCxnSpPr>
          <p:nvPr/>
        </p:nvCxnSpPr>
        <p:spPr>
          <a:xfrm flipH="1" flipV="1">
            <a:off x="7433845" y="3192640"/>
            <a:ext cx="1025979" cy="523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49" idx="3"/>
          </p:cNvCxnSpPr>
          <p:nvPr/>
        </p:nvCxnSpPr>
        <p:spPr>
          <a:xfrm flipH="1">
            <a:off x="9207965" y="4496661"/>
            <a:ext cx="605163" cy="43530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8838712" y="1385733"/>
            <a:ext cx="1439996" cy="45013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urls.py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8459824" y="2316546"/>
            <a:ext cx="1308844" cy="5168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views.py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459824" y="3465107"/>
            <a:ext cx="1355820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forms.py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8121287" y="4415134"/>
            <a:ext cx="1086678" cy="1033669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Models</a:t>
            </a:r>
          </a:p>
        </p:txBody>
      </p:sp>
      <p:cxnSp>
        <p:nvCxnSpPr>
          <p:cNvPr id="56" name="Straight Arrow Connector 55"/>
          <p:cNvCxnSpPr>
            <a:stCxn id="76" idx="1"/>
            <a:endCxn id="49" idx="3"/>
          </p:cNvCxnSpPr>
          <p:nvPr/>
        </p:nvCxnSpPr>
        <p:spPr>
          <a:xfrm flipH="1" flipV="1">
            <a:off x="9207965" y="4931969"/>
            <a:ext cx="682363" cy="516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10" idx="0"/>
          </p:cNvCxnSpPr>
          <p:nvPr/>
        </p:nvCxnSpPr>
        <p:spPr>
          <a:xfrm>
            <a:off x="6890506" y="2135365"/>
            <a:ext cx="0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9" idx="0"/>
            <a:endCxn id="10" idx="2"/>
          </p:cNvCxnSpPr>
          <p:nvPr/>
        </p:nvCxnSpPr>
        <p:spPr>
          <a:xfrm flipH="1" flipV="1">
            <a:off x="6890506" y="3709474"/>
            <a:ext cx="1774120" cy="70566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loud Callout 72"/>
          <p:cNvSpPr/>
          <p:nvPr/>
        </p:nvSpPr>
        <p:spPr>
          <a:xfrm>
            <a:off x="3585593" y="2064215"/>
            <a:ext cx="934720" cy="653442"/>
          </a:xfrm>
          <a:prstGeom prst="cloudCallout">
            <a:avLst>
              <a:gd name="adj1" fmla="val 906"/>
              <a:gd name="adj2" fmla="val -12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9890328" y="5197960"/>
            <a:ext cx="1357391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models.py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078762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M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2088487" y="2703730"/>
            <a:ext cx="1230519" cy="94779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908003" y="4073744"/>
            <a:ext cx="1419280" cy="2345410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497" y="2609953"/>
            <a:ext cx="1473755" cy="1105316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8102028" y="5683135"/>
            <a:ext cx="1319815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admin.py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6396262" y="4400416"/>
            <a:ext cx="1086678" cy="592481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Shell</a:t>
            </a:r>
          </a:p>
        </p:txBody>
      </p:sp>
      <p:cxnSp>
        <p:nvCxnSpPr>
          <p:cNvPr id="43" name="Straight Arrow Connector 42"/>
          <p:cNvCxnSpPr>
            <a:endCxn id="9" idx="1"/>
          </p:cNvCxnSpPr>
          <p:nvPr/>
        </p:nvCxnSpPr>
        <p:spPr>
          <a:xfrm>
            <a:off x="1337179" y="1543199"/>
            <a:ext cx="5009988" cy="753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1"/>
            <a:endCxn id="78" idx="3"/>
          </p:cNvCxnSpPr>
          <p:nvPr/>
        </p:nvCxnSpPr>
        <p:spPr>
          <a:xfrm flipH="1" flipV="1">
            <a:off x="3319006" y="3177625"/>
            <a:ext cx="3028161" cy="1501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8" idx="1"/>
            <a:endCxn id="77" idx="3"/>
          </p:cNvCxnSpPr>
          <p:nvPr/>
        </p:nvCxnSpPr>
        <p:spPr>
          <a:xfrm flipH="1">
            <a:off x="1595597" y="3177625"/>
            <a:ext cx="492890" cy="27999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6428560" y="5430454"/>
            <a:ext cx="1086678" cy="592481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/admin</a:t>
            </a:r>
          </a:p>
        </p:txBody>
      </p:sp>
      <p:cxnSp>
        <p:nvCxnSpPr>
          <p:cNvPr id="51" name="Straight Arrow Connector 50"/>
          <p:cNvCxnSpPr>
            <a:stCxn id="49" idx="1"/>
            <a:endCxn id="39" idx="3"/>
          </p:cNvCxnSpPr>
          <p:nvPr/>
        </p:nvCxnSpPr>
        <p:spPr>
          <a:xfrm flipH="1" flipV="1">
            <a:off x="7482940" y="4696657"/>
            <a:ext cx="638347" cy="235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9" idx="1"/>
            <a:endCxn id="50" idx="3"/>
          </p:cNvCxnSpPr>
          <p:nvPr/>
        </p:nvCxnSpPr>
        <p:spPr>
          <a:xfrm flipH="1">
            <a:off x="7515238" y="4931969"/>
            <a:ext cx="606049" cy="79472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1" idx="1"/>
            <a:endCxn id="50" idx="3"/>
          </p:cNvCxnSpPr>
          <p:nvPr/>
        </p:nvCxnSpPr>
        <p:spPr>
          <a:xfrm flipH="1" flipV="1">
            <a:off x="7515238" y="5726695"/>
            <a:ext cx="586790" cy="207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6" idx="1"/>
            <a:endCxn id="41" idx="3"/>
          </p:cNvCxnSpPr>
          <p:nvPr/>
        </p:nvCxnSpPr>
        <p:spPr>
          <a:xfrm flipH="1">
            <a:off x="9421843" y="5448803"/>
            <a:ext cx="468485" cy="485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2"/>
          </p:cNvCxnSpPr>
          <p:nvPr/>
        </p:nvCxnSpPr>
        <p:spPr>
          <a:xfrm flipV="1">
            <a:off x="691404" y="1668102"/>
            <a:ext cx="345527" cy="13845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7" idx="1"/>
          </p:cNvCxnSpPr>
          <p:nvPr/>
        </p:nvCxnSpPr>
        <p:spPr>
          <a:xfrm flipH="1" flipV="1">
            <a:off x="669158" y="3052660"/>
            <a:ext cx="409604" cy="4049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92725" y="1396262"/>
            <a:ext cx="688412" cy="2718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890506" y="2135365"/>
            <a:ext cx="196094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629400" y="2135365"/>
            <a:ext cx="261106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15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65017" y="4415962"/>
            <a:ext cx="6515209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&lt;html&gt;&lt;body&gt;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&lt;p&gt;Your guess was </a:t>
            </a:r>
            <a:r>
              <a:rPr lang="en-US" sz="1600" dirty="0">
                <a:solidFill>
                  <a:srgbClr val="09442A"/>
                </a:solidFill>
                <a:latin typeface="Courier" charset="0"/>
                <a:ea typeface="Courier" charset="0"/>
                <a:cs typeface="Courier" charset="0"/>
              </a:rPr>
              <a:t>&amp;</a:t>
            </a:r>
            <a:r>
              <a:rPr lang="en-US" sz="1600" dirty="0" err="1">
                <a:solidFill>
                  <a:srgbClr val="09442A"/>
                </a:solidFill>
                <a:latin typeface="Courier" charset="0"/>
                <a:ea typeface="Courier" charset="0"/>
                <a:cs typeface="Courier" charset="0"/>
              </a:rPr>
              <a:t>lt;b&amp;gt;Bold&amp;lt</a:t>
            </a:r>
            <a:r>
              <a:rPr lang="en-US" sz="1600" dirty="0">
                <a:solidFill>
                  <a:srgbClr val="09442A"/>
                </a:solidFill>
                <a:latin typeface="Courier" charset="0"/>
                <a:ea typeface="Courier" charset="0"/>
                <a:cs typeface="Courier" charset="0"/>
              </a:rPr>
              <a:t>;/</a:t>
            </a:r>
            <a:r>
              <a:rPr lang="en-US" sz="1600" dirty="0" err="1">
                <a:solidFill>
                  <a:srgbClr val="09442A"/>
                </a:solidFill>
                <a:latin typeface="Courier" charset="0"/>
                <a:ea typeface="Courier" charset="0"/>
                <a:cs typeface="Courier" charset="0"/>
              </a:rPr>
              <a:t>b&amp;gt</a:t>
            </a:r>
            <a:r>
              <a:rPr lang="en-US" sz="1600" dirty="0">
                <a:solidFill>
                  <a:srgbClr val="09442A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p&gt;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&lt;/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5017" y="1972673"/>
            <a:ext cx="7837402" cy="181588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django.utils.html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escape</a:t>
            </a:r>
          </a:p>
          <a:p>
            <a:endParaRPr lang="en-US" sz="1600" dirty="0" smtClean="0">
              <a:solidFill>
                <a:srgbClr val="C1651C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game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response = </a:t>
            </a:r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"""&lt;html&gt;&lt;body&gt;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&lt;p&gt;Your guess was """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+escape(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request.GET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'guess'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])+</a:t>
            </a:r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"""&lt;/p&gt;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&lt;/</a:t>
            </a:r>
            <a:r>
              <a:rPr lang="mr-IN" sz="16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sz="16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&gt;"""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(response)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5017" y="1180662"/>
            <a:ext cx="7627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https://samples.dj4e.com/views/</a:t>
            </a:r>
            <a:r>
              <a:rPr lang="en-US" dirty="0" err="1"/>
              <a:t>game?guess</a:t>
            </a:r>
            <a:r>
              <a:rPr lang="en-US" dirty="0"/>
              <a:t>=%3Cb%3EBold%3C%2Fb%3E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8"/>
          <a:stretch/>
        </p:blipFill>
        <p:spPr>
          <a:xfrm>
            <a:off x="7073900" y="3620793"/>
            <a:ext cx="5118100" cy="225357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99779" y="1449872"/>
            <a:ext cx="229486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HTML 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78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URL Path Values to the 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2347950"/>
            <a:ext cx="5836854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urlpatterns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= [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path(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'rest/&lt;</a:t>
            </a:r>
            <a:r>
              <a:rPr lang="en-US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int:guess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&gt;'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views.rest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mr-IN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59656"/>
            <a:ext cx="6739345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django.http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django.utils.html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escape</a:t>
            </a:r>
          </a:p>
          <a:p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rest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(request, guess) :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response = 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"""&lt;html&gt;&lt;body&gt;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&lt;p&gt;Your guess was """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+escape(guess)+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"""&lt;/p&gt;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&gt;"""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(response)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570381"/>
            <a:ext cx="737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samples.dj4e.com/views/rest/</a:t>
            </a:r>
            <a:r>
              <a:rPr lang="en-US" sz="2400" b="1" dirty="0" smtClean="0">
                <a:solidFill>
                  <a:srgbClr val="00FDFF"/>
                </a:solidFill>
                <a:latin typeface="Courier New" charset="0"/>
                <a:ea typeface="Courier New" charset="0"/>
                <a:cs typeface="Courier New" charset="0"/>
              </a:rPr>
              <a:t>41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85220" y="3329417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type:parameter-name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3914274" y="3514083"/>
            <a:ext cx="4170946" cy="109998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1"/>
          </p:cNvCxnSpPr>
          <p:nvPr/>
        </p:nvCxnSpPr>
        <p:spPr>
          <a:xfrm flipH="1" flipV="1">
            <a:off x="4443664" y="3062873"/>
            <a:ext cx="3641556" cy="47573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0"/>
          </p:cNvCxnSpPr>
          <p:nvPr/>
        </p:nvCxnSpPr>
        <p:spPr>
          <a:xfrm flipH="1" flipV="1">
            <a:off x="7750098" y="1951463"/>
            <a:ext cx="1874967" cy="137795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36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9357" y="595953"/>
            <a:ext cx="3443177" cy="1325563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dirty="0" smtClean="0"/>
              <a:t>Views </a:t>
            </a:r>
            <a:r>
              <a:rPr lang="mr-IN" dirty="0"/>
              <a:t>–</a:t>
            </a:r>
            <a:r>
              <a:rPr lang="en-US" dirty="0"/>
              <a:t> Inheritance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027906"/>
            <a:ext cx="576311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'main'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views.MainView.as_view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()),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133974"/>
            <a:ext cx="9807493" cy="34163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django.http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django.utils.html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escape</a:t>
            </a:r>
          </a:p>
          <a:p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django.views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View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MainView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(View) 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(self, request):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"""&lt;html&gt;&lt;body&gt;&lt;p&gt;Hello world </a:t>
            </a:r>
            <a:r>
              <a:rPr lang="en-US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MainView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in HTML&lt;/p&gt;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    &lt;p&gt;This sample code is available at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    &lt;a </a:t>
            </a:r>
            <a:r>
              <a:rPr lang="en-US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="https://</a:t>
            </a:r>
            <a:r>
              <a:rPr lang="en-US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/csev/dj4e-samples"&gt;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    https://</a:t>
            </a:r>
            <a:r>
              <a:rPr lang="en-US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/csev/dj4e-samples&lt;/a&gt;&lt;/p&gt;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       &lt;/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&gt;"""</a:t>
            </a:r>
            <a:endParaRPr lang="mr-IN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(response)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40360" y="5975210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urier New" charset="0"/>
                <a:ea typeface="Courier New" charset="0"/>
                <a:cs typeface="Courier New" charset="0"/>
              </a:rPr>
              <a:t>https://www.py4e.com/lessons/Objects</a:t>
            </a:r>
          </a:p>
        </p:txBody>
      </p:sp>
    </p:spTree>
    <p:extLst>
      <p:ext uri="{BB962C8B-B14F-4D97-AF65-F5344CB8AC3E}">
        <p14:creationId xmlns:p14="http://schemas.microsoft.com/office/powerpoint/2010/main" val="54604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to Class Views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174204"/>
            <a:ext cx="818044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path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'remain/&lt;</a:t>
            </a:r>
            <a:r>
              <a:rPr lang="en-US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slug:guess</a:t>
            </a:r>
            <a:r>
              <a:rPr lang="en-US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&gt;'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views.RestMainView.as_view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()),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14038"/>
            <a:ext cx="7215437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django.http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django.utils.html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escape</a:t>
            </a:r>
          </a:p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django.views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View</a:t>
            </a:r>
          </a:p>
          <a:p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RestMainView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(View) :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get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(self, request, guess):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mr-IN" b="1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response</a:t>
            </a:r>
            <a:r>
              <a:rPr lang="mr-IN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"""&lt;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&gt;&lt;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    &lt;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Your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guess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was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"""</a:t>
            </a:r>
            <a:r>
              <a:rPr lang="mr-IN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mr-IN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escape</a:t>
            </a:r>
            <a:r>
              <a:rPr lang="mr-IN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guess</a:t>
            </a:r>
            <a:r>
              <a:rPr lang="mr-IN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)+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"""&lt;/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    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&gt;"""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(response)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1625" y="6159876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Courier New" charset="0"/>
                <a:ea typeface="Courier New" charset="0"/>
                <a:cs typeface="Courier New" charset="0"/>
              </a:rPr>
              <a:t>https://www.py4e.com/lessons/Objects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456607"/>
            <a:ext cx="762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samples.dj4e.com/views/remain/</a:t>
            </a:r>
            <a:r>
              <a:rPr lang="en-US" b="1" dirty="0" smtClean="0">
                <a:solidFill>
                  <a:srgbClr val="00FDFF"/>
                </a:solidFill>
                <a:latin typeface="Courier New" charset="0"/>
                <a:ea typeface="Courier New" charset="0"/>
                <a:cs typeface="Courier New" charset="0"/>
              </a:rPr>
              <a:t>abc123-42-xyzzy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06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5600">
                <a:solidFill>
                  <a:srgbClr val="FFCC66"/>
                </a:solidFill>
              </a:rPr>
              <a:t>HTTP Status Codes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http://</a:t>
            </a:r>
            <a:r>
              <a:rPr lang="en-US" altLang="x-none" dirty="0" err="1"/>
              <a:t>www.dr-chuck.com</a:t>
            </a:r>
            <a:r>
              <a:rPr lang="en-US" altLang="x-none" dirty="0"/>
              <a:t>/page1.htm - </a:t>
            </a:r>
            <a:r>
              <a:rPr lang="en-US" altLang="x-none" dirty="0">
                <a:solidFill>
                  <a:srgbClr val="FFFF00"/>
                </a:solidFill>
              </a:rPr>
              <a:t>200 OK</a:t>
            </a:r>
          </a:p>
          <a:p>
            <a:r>
              <a:rPr lang="en-US" altLang="x-none" dirty="0"/>
              <a:t>http://</a:t>
            </a:r>
            <a:r>
              <a:rPr lang="en-US" altLang="x-none" dirty="0" smtClean="0"/>
              <a:t>www.dj4e.com/</a:t>
            </a:r>
            <a:r>
              <a:rPr lang="en-US" altLang="x-none" dirty="0" err="1" smtClean="0"/>
              <a:t>nowhere.htm</a:t>
            </a:r>
            <a:r>
              <a:rPr lang="en-US" altLang="x-none" dirty="0" smtClean="0"/>
              <a:t> </a:t>
            </a:r>
            <a:r>
              <a:rPr lang="en-US" altLang="x-none" dirty="0"/>
              <a:t>- </a:t>
            </a:r>
            <a:r>
              <a:rPr lang="en-US" altLang="x-none" dirty="0">
                <a:solidFill>
                  <a:srgbClr val="FFFF00"/>
                </a:solidFill>
              </a:rPr>
              <a:t>404 Not Found</a:t>
            </a:r>
          </a:p>
          <a:p>
            <a:r>
              <a:rPr lang="en-US" altLang="x-none" dirty="0"/>
              <a:t>http</a:t>
            </a:r>
            <a:r>
              <a:rPr lang="en-US" altLang="x-none" dirty="0" smtClean="0"/>
              <a:t>://</a:t>
            </a:r>
            <a:r>
              <a:rPr lang="en-US" altLang="x-none" dirty="0" err="1"/>
              <a:t>www.drchuck.com</a:t>
            </a:r>
            <a:r>
              <a:rPr lang="en-US" altLang="x-none" dirty="0"/>
              <a:t>/ - </a:t>
            </a:r>
            <a:r>
              <a:rPr lang="en-US" altLang="x-none" dirty="0">
                <a:solidFill>
                  <a:srgbClr val="FFFF00"/>
                </a:solidFill>
              </a:rPr>
              <a:t>302 Found / Moved</a:t>
            </a:r>
          </a:p>
          <a:p>
            <a:pPr marL="533387" lvl="1" indent="0">
              <a:buNone/>
            </a:pPr>
            <a:r>
              <a:rPr lang="en-US" altLang="x-none" dirty="0"/>
              <a:t>  Also known as </a:t>
            </a:r>
            <a:r>
              <a:rPr lang="en-US" altLang="en-US" dirty="0"/>
              <a:t>“</a:t>
            </a:r>
            <a:r>
              <a:rPr lang="en-US" altLang="x-none" dirty="0"/>
              <a:t>redirect</a:t>
            </a:r>
            <a:r>
              <a:rPr lang="en-US" altLang="en-US" dirty="0"/>
              <a:t>”</a:t>
            </a:r>
            <a:endParaRPr lang="en-US" altLang="x-none" dirty="0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032000" y="5664201"/>
            <a:ext cx="883920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2667">
                <a:solidFill>
                  <a:srgbClr val="FFFF00"/>
                </a:solidFill>
              </a:rPr>
              <a:t>https://en.wikipedia.org/wiki/List_of_HTTP_status_codes</a:t>
            </a:r>
          </a:p>
        </p:txBody>
      </p:sp>
    </p:spTree>
    <p:extLst>
      <p:ext uri="{BB962C8B-B14F-4D97-AF65-F5344CB8AC3E}">
        <p14:creationId xmlns:p14="http://schemas.microsoft.com/office/powerpoint/2010/main" val="38751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HTTP Location Header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828654">
              <a:spcBef>
                <a:spcPts val="1725"/>
              </a:spcBef>
              <a:defRPr/>
            </a:pPr>
            <a:r>
              <a:rPr lang="en-US" sz="2851" dirty="0"/>
              <a:t>If your application has not yet sent any data, it can send a special header as part of the HTTP Response.</a:t>
            </a:r>
          </a:p>
          <a:p>
            <a:pPr marL="828654">
              <a:spcBef>
                <a:spcPts val="1725"/>
              </a:spcBef>
              <a:defRPr/>
            </a:pPr>
            <a:r>
              <a:rPr lang="en-US" sz="2851" dirty="0"/>
              <a:t>The redirect header includes a URL that the browser is supposed to forward itself to.</a:t>
            </a:r>
          </a:p>
          <a:p>
            <a:pPr marL="828654">
              <a:spcBef>
                <a:spcPts val="1725"/>
              </a:spcBef>
              <a:defRPr/>
            </a:pPr>
            <a:r>
              <a:rPr lang="en-US" sz="2851" dirty="0"/>
              <a:t>It was originally used for web sites that moved from one URL to another.</a:t>
            </a:r>
          </a:p>
        </p:txBody>
      </p:sp>
      <p:sp>
        <p:nvSpPr>
          <p:cNvPr id="9219" name="Rectangle 3"/>
          <p:cNvSpPr>
            <a:spLocks/>
          </p:cNvSpPr>
          <p:nvPr/>
        </p:nvSpPr>
        <p:spPr bwMode="auto">
          <a:xfrm>
            <a:off x="5080000" y="5846334"/>
            <a:ext cx="646853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  <a:ea typeface="ＭＳ Ｐゴシック" charset="-128"/>
              </a:rPr>
              <a:t>http://en.wikipedia.org/wiki/URL_redirection</a:t>
            </a:r>
          </a:p>
        </p:txBody>
      </p:sp>
    </p:spTree>
    <p:extLst>
      <p:ext uri="{BB962C8B-B14F-4D97-AF65-F5344CB8AC3E}">
        <p14:creationId xmlns:p14="http://schemas.microsoft.com/office/powerpoint/2010/main" val="16974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a Redirect from a 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599508"/>
            <a:ext cx="418255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'bounce'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views.bounce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239342"/>
            <a:ext cx="8869736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django.http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django.http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HttpResponseRedirect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This is a command to the browser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bounce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HttpResponseRedirect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'https://www.dj4e.com/lessons'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881911"/>
            <a:ext cx="542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samples.dj4e.com/views/bounce 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73412" y="5591169"/>
            <a:ext cx="938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/2.2/ref/request-response/#</a:t>
            </a:r>
            <a:r>
              <a:rPr lang="en-US" dirty="0" err="1"/>
              <a:t>django.http.HttpResponseRedirect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2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9424" y="557939"/>
            <a:ext cx="6540284" cy="5393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186" y="2271417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smtClean="0">
                <a:solidFill>
                  <a:srgbClr val="FF0000"/>
                </a:solidFill>
              </a:rPr>
              <a:t>MOAR DETAL REDIRECT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87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 to Organize HTML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/csev/dj4e-samples/tree/master/</a:t>
            </a:r>
            <a:r>
              <a:rPr lang="en-US" dirty="0" err="1"/>
              <a:t>tmpl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3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4698" y="1690688"/>
            <a:ext cx="9955078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9442A"/>
                </a:solidFill>
              </a:rPr>
              <a:t>Being </a:t>
            </a:r>
            <a:r>
              <a:rPr lang="en-US" sz="2000" dirty="0">
                <a:solidFill>
                  <a:srgbClr val="09442A"/>
                </a:solidFill>
              </a:rPr>
              <a:t>a web framework, Django needs a convenient way to generate HTML dynamically. The most common approach relies on templates. A template contains the static parts of the desired HTML output as well as some special syntax describing how dynamic content will be inserted. </a:t>
            </a:r>
            <a:endParaRPr lang="en-US" sz="2000" dirty="0" smtClean="0">
              <a:solidFill>
                <a:srgbClr val="09442A"/>
              </a:solidFill>
            </a:endParaRPr>
          </a:p>
          <a:p>
            <a:endParaRPr lang="en-US" sz="2000" dirty="0">
              <a:solidFill>
                <a:srgbClr val="09442A"/>
              </a:solidFill>
            </a:endParaRPr>
          </a:p>
          <a:p>
            <a:r>
              <a:rPr lang="en-US" sz="2000" dirty="0" smtClean="0">
                <a:solidFill>
                  <a:srgbClr val="09442A"/>
                </a:solidFill>
              </a:rPr>
              <a:t>A </a:t>
            </a:r>
            <a:r>
              <a:rPr lang="en-US" sz="2000" dirty="0">
                <a:solidFill>
                  <a:srgbClr val="09442A"/>
                </a:solidFill>
              </a:rPr>
              <a:t>Django project can be configured with one or several template engines (or even zero if you don’t use templates). Django ships built-in </a:t>
            </a:r>
            <a:r>
              <a:rPr lang="en-US" sz="2000" dirty="0" err="1">
                <a:solidFill>
                  <a:srgbClr val="09442A"/>
                </a:solidFill>
              </a:rPr>
              <a:t>backends</a:t>
            </a:r>
            <a:r>
              <a:rPr lang="en-US" sz="2000" dirty="0">
                <a:solidFill>
                  <a:srgbClr val="09442A"/>
                </a:solidFill>
              </a:rPr>
              <a:t> for its own template system, creatively called the Django template language (DTL), and for the popular </a:t>
            </a:r>
            <a:r>
              <a:rPr lang="en-US" sz="2000" dirty="0" smtClean="0">
                <a:solidFill>
                  <a:srgbClr val="09442A"/>
                </a:solidFill>
              </a:rPr>
              <a:t>alternative Jinja2.</a:t>
            </a:r>
          </a:p>
          <a:p>
            <a:endParaRPr lang="en-US" sz="2000" dirty="0" smtClean="0">
              <a:solidFill>
                <a:srgbClr val="09442A"/>
              </a:solidFill>
            </a:endParaRPr>
          </a:p>
          <a:p>
            <a:r>
              <a:rPr lang="en-US" sz="2000" dirty="0">
                <a:solidFill>
                  <a:srgbClr val="09442A"/>
                </a:solidFill>
              </a:rPr>
              <a:t>A template is simply a text file. It can generate any text-based format (HTML, XML, CSV, etc</a:t>
            </a:r>
            <a:r>
              <a:rPr lang="en-US" sz="2000" dirty="0" smtClean="0">
                <a:solidFill>
                  <a:srgbClr val="09442A"/>
                </a:solidFill>
              </a:rPr>
              <a:t>.). A </a:t>
            </a:r>
            <a:r>
              <a:rPr lang="en-US" sz="2000" dirty="0">
                <a:solidFill>
                  <a:srgbClr val="09442A"/>
                </a:solidFill>
              </a:rPr>
              <a:t>template contains </a:t>
            </a:r>
            <a:r>
              <a:rPr lang="en-US" sz="2000" b="1" dirty="0">
                <a:solidFill>
                  <a:srgbClr val="09442A"/>
                </a:solidFill>
              </a:rPr>
              <a:t>variables</a:t>
            </a:r>
            <a:r>
              <a:rPr lang="en-US" sz="2000" dirty="0">
                <a:solidFill>
                  <a:srgbClr val="09442A"/>
                </a:solidFill>
              </a:rPr>
              <a:t>, which get replaced with values when the template is evaluated, and </a:t>
            </a:r>
            <a:r>
              <a:rPr lang="en-US" sz="2000" b="1" dirty="0">
                <a:solidFill>
                  <a:srgbClr val="09442A"/>
                </a:solidFill>
              </a:rPr>
              <a:t>tags</a:t>
            </a:r>
            <a:r>
              <a:rPr lang="en-US" sz="2000" dirty="0">
                <a:solidFill>
                  <a:srgbClr val="09442A"/>
                </a:solidFill>
              </a:rPr>
              <a:t>, which control the logic of the template</a:t>
            </a:r>
            <a:r>
              <a:rPr lang="en-US" sz="2000" dirty="0" smtClean="0">
                <a:solidFill>
                  <a:srgbClr val="09442A"/>
                </a:solidFill>
              </a:rPr>
              <a:t>.</a:t>
            </a:r>
            <a:endParaRPr lang="en-US" sz="2000" dirty="0">
              <a:solidFill>
                <a:srgbClr val="09442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3287" y="5724526"/>
            <a:ext cx="5629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/2.2/topics/templates/</a:t>
            </a:r>
          </a:p>
        </p:txBody>
      </p:sp>
    </p:spTree>
    <p:extLst>
      <p:ext uri="{BB962C8B-B14F-4D97-AF65-F5344CB8AC3E}">
        <p14:creationId xmlns:p14="http://schemas.microsoft.com/office/powerpoint/2010/main" val="112892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715" y="1565330"/>
            <a:ext cx="3237854" cy="1985156"/>
          </a:xfrm>
        </p:spPr>
        <p:txBody>
          <a:bodyPr>
            <a:normAutofit/>
          </a:bodyPr>
          <a:lstStyle/>
          <a:p>
            <a:r>
              <a:rPr lang="en-US" dirty="0" smtClean="0"/>
              <a:t>Update your dj4e-samples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715" y="4060556"/>
            <a:ext cx="3318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cd ~/dj4e-samples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pull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 descr="cd ~/dj4e-samples&#10;git pull" title="Screen shot of a git pull on PythonAnywhe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252" y="1177451"/>
            <a:ext cx="7486656" cy="47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5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Template?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2164"/>
          </a:xfrm>
        </p:spPr>
        <p:txBody>
          <a:bodyPr/>
          <a:lstStyle/>
          <a:p>
            <a:r>
              <a:rPr lang="en-US" dirty="0"/>
              <a:t>Concatenation and escaping can get tiresome and lead to very obtuse looking </a:t>
            </a:r>
            <a:r>
              <a:rPr lang="en-US" dirty="0" smtClean="0"/>
              <a:t>view code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1965" y="2505061"/>
            <a:ext cx="7215437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django.http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django.utils.html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escape</a:t>
            </a:r>
          </a:p>
          <a:p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django.views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View</a:t>
            </a:r>
          </a:p>
          <a:p>
            <a:endParaRPr lang="en-US" b="1" dirty="0">
              <a:solidFill>
                <a:srgbClr val="C1651C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RestMainView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(View) :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get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(self, request, guess):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response</a:t>
            </a:r>
            <a:r>
              <a:rPr lang="mr-IN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"""&lt;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&gt;&lt;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    &lt;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Your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guess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was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"""</a:t>
            </a:r>
            <a:r>
              <a:rPr lang="mr-IN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mr-IN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escape</a:t>
            </a:r>
            <a:r>
              <a:rPr lang="mr-IN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guess</a:t>
            </a:r>
            <a:r>
              <a:rPr lang="mr-IN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)+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"""&lt;/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       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&gt;&lt;/</a:t>
            </a:r>
            <a:r>
              <a:rPr lang="mr-IN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mr-IN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&gt;"""</a:t>
            </a:r>
            <a:endParaRPr lang="mr-IN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HttpResponse</a:t>
            </a:r>
            <a:r>
              <a:rPr 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(response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  <a:endParaRPr 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2403" y="5687390"/>
            <a:ext cx="5423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https://samples.dj4e.com/views/rest/24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2819400" cy="2107031"/>
          </a:xfrm>
        </p:spPr>
        <p:txBody>
          <a:bodyPr>
            <a:normAutofit/>
          </a:bodyPr>
          <a:lstStyle/>
          <a:p>
            <a:r>
              <a:rPr lang="en-US" dirty="0"/>
              <a:t>Template Render Process</a:t>
            </a:r>
          </a:p>
        </p:txBody>
      </p:sp>
      <p:sp>
        <p:nvSpPr>
          <p:cNvPr id="15" name="Template"/>
          <p:cNvSpPr/>
          <p:nvPr/>
        </p:nvSpPr>
        <p:spPr>
          <a:xfrm>
            <a:off x="9255254" y="1202447"/>
            <a:ext cx="164083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00100">
              <a:defRPr sz="5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3200"/>
              <a:t>Template</a:t>
            </a:r>
          </a:p>
        </p:txBody>
      </p:sp>
      <p:sp>
        <p:nvSpPr>
          <p:cNvPr id="16" name="Render…"/>
          <p:cNvSpPr/>
          <p:nvPr/>
        </p:nvSpPr>
        <p:spPr>
          <a:xfrm>
            <a:off x="4617595" y="1038521"/>
            <a:ext cx="28740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 defTabSz="800100">
              <a:defRPr sz="5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3200" dirty="0"/>
              <a:t>Render</a:t>
            </a:r>
            <a:r>
              <a:rPr lang="en-US" sz="3200" dirty="0"/>
              <a:t> </a:t>
            </a:r>
            <a:r>
              <a:rPr sz="3200" dirty="0"/>
              <a:t>Data</a:t>
            </a:r>
          </a:p>
        </p:txBody>
      </p:sp>
      <p:sp>
        <p:nvSpPr>
          <p:cNvPr id="19" name="Rendered…"/>
          <p:cNvSpPr/>
          <p:nvPr/>
        </p:nvSpPr>
        <p:spPr>
          <a:xfrm>
            <a:off x="7183989" y="5126867"/>
            <a:ext cx="171572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00100">
              <a:defRPr sz="5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3200" dirty="0">
                <a:solidFill>
                  <a:srgbClr val="FFC000"/>
                </a:solidFill>
              </a:rPr>
              <a:t>Rendered</a:t>
            </a:r>
          </a:p>
          <a:p>
            <a:pPr algn="ctr" defTabSz="800100">
              <a:defRPr sz="5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3200" dirty="0">
                <a:solidFill>
                  <a:srgbClr val="FFC000"/>
                </a:solidFill>
              </a:rPr>
              <a:t>Output</a:t>
            </a:r>
          </a:p>
        </p:txBody>
      </p:sp>
      <p:sp>
        <p:nvSpPr>
          <p:cNvPr id="10" name="Render…"/>
          <p:cNvSpPr/>
          <p:nvPr/>
        </p:nvSpPr>
        <p:spPr>
          <a:xfrm>
            <a:off x="7052564" y="2842988"/>
            <a:ext cx="2076170" cy="1394927"/>
          </a:xfrm>
          <a:prstGeom prst="rect">
            <a:avLst/>
          </a:prstGeom>
          <a:solidFill>
            <a:srgbClr val="FF40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001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rPr sz="3200"/>
              <a:t>Render</a:t>
            </a:r>
          </a:p>
          <a:p>
            <a:pPr algn="ctr" defTabSz="8001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rPr sz="3200"/>
              <a:t>Engine</a:t>
            </a:r>
          </a:p>
        </p:txBody>
      </p:sp>
      <p:sp>
        <p:nvSpPr>
          <p:cNvPr id="11" name="Line"/>
          <p:cNvSpPr/>
          <p:nvPr/>
        </p:nvSpPr>
        <p:spPr>
          <a:xfrm flipH="1" flipV="1">
            <a:off x="6288505" y="1793199"/>
            <a:ext cx="768264" cy="890146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Line"/>
          <p:cNvSpPr/>
          <p:nvPr/>
        </p:nvSpPr>
        <p:spPr>
          <a:xfrm flipV="1">
            <a:off x="8835037" y="1954036"/>
            <a:ext cx="453342" cy="767690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Line"/>
          <p:cNvSpPr/>
          <p:nvPr/>
        </p:nvSpPr>
        <p:spPr>
          <a:xfrm flipV="1">
            <a:off x="8041852" y="4320888"/>
            <a:ext cx="1" cy="805979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842734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nder…"/>
          <p:cNvSpPr/>
          <p:nvPr/>
        </p:nvSpPr>
        <p:spPr>
          <a:xfrm>
            <a:off x="7052564" y="2842988"/>
            <a:ext cx="2076170" cy="1394927"/>
          </a:xfrm>
          <a:prstGeom prst="rect">
            <a:avLst/>
          </a:prstGeom>
          <a:solidFill>
            <a:srgbClr val="FF40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001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rPr sz="3200"/>
              <a:t>Render</a:t>
            </a:r>
          </a:p>
          <a:p>
            <a:pPr algn="ctr" defTabSz="8001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rPr sz="3200"/>
              <a:t>Engine</a:t>
            </a:r>
          </a:p>
        </p:txBody>
      </p:sp>
      <p:sp>
        <p:nvSpPr>
          <p:cNvPr id="5" name="Template"/>
          <p:cNvSpPr/>
          <p:nvPr/>
        </p:nvSpPr>
        <p:spPr>
          <a:xfrm>
            <a:off x="9462684" y="646015"/>
            <a:ext cx="231473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00100">
              <a:defRPr sz="5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algn="l"/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&lt;h1&gt;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Hi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!&lt;/h1&gt;</a:t>
            </a:r>
          </a:p>
          <a:p>
            <a:pPr algn="l"/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pre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algn="l"/>
            <a:r>
              <a:rPr lang="mr-IN" sz="2400" b="1" dirty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{{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b="1" dirty="0" err="1">
                <a:solidFill>
                  <a:srgbClr val="FF40FF"/>
                </a:solidFill>
                <a:latin typeface="Courier New" charset="0"/>
                <a:ea typeface="Courier New" charset="0"/>
                <a:cs typeface="Courier New" charset="0"/>
              </a:rPr>
              <a:t>dat</a:t>
            </a:r>
            <a:r>
              <a:rPr lang="mr-IN" sz="2400" b="1" dirty="0">
                <a:solidFill>
                  <a:srgbClr val="FF40F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b="1" dirty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}}</a:t>
            </a:r>
          </a:p>
          <a:p>
            <a:pPr algn="l"/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pre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  <p:sp>
        <p:nvSpPr>
          <p:cNvPr id="6" name="Render…"/>
          <p:cNvSpPr/>
          <p:nvPr/>
        </p:nvSpPr>
        <p:spPr>
          <a:xfrm>
            <a:off x="3872828" y="1200013"/>
            <a:ext cx="43425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00100">
              <a:defRPr sz="5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{ </a:t>
            </a:r>
            <a:r>
              <a:rPr lang="en-US" sz="2400" b="1" dirty="0">
                <a:solidFill>
                  <a:srgbClr val="FF40FF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2400" b="1" dirty="0" err="1">
                <a:solidFill>
                  <a:srgbClr val="FF40FF"/>
                </a:solidFill>
                <a:latin typeface="Courier New" charset="0"/>
                <a:ea typeface="Courier New" charset="0"/>
                <a:cs typeface="Courier New" charset="0"/>
              </a:rPr>
              <a:t>dat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' : </a:t>
            </a:r>
            <a:r>
              <a:rPr lang="en-US" sz="2400" b="1" dirty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2400" b="1" dirty="0">
                <a:solidFill>
                  <a:srgbClr val="00FDFF"/>
                </a:solidFill>
                <a:latin typeface="Courier New" charset="0"/>
                <a:ea typeface="Courier New" charset="0"/>
                <a:cs typeface="Courier New" charset="0"/>
              </a:rPr>
              <a:t>Fun Stuff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' }</a:t>
            </a:r>
          </a:p>
        </p:txBody>
      </p:sp>
      <p:sp>
        <p:nvSpPr>
          <p:cNvPr id="7" name="Line"/>
          <p:cNvSpPr/>
          <p:nvPr/>
        </p:nvSpPr>
        <p:spPr>
          <a:xfrm flipH="1" flipV="1">
            <a:off x="6288505" y="1793199"/>
            <a:ext cx="768264" cy="890146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Line"/>
          <p:cNvSpPr/>
          <p:nvPr/>
        </p:nvSpPr>
        <p:spPr>
          <a:xfrm flipV="1">
            <a:off x="8835037" y="1954036"/>
            <a:ext cx="453342" cy="767690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ndered…"/>
          <p:cNvSpPr/>
          <p:nvPr/>
        </p:nvSpPr>
        <p:spPr>
          <a:xfrm>
            <a:off x="9288379" y="4575846"/>
            <a:ext cx="231473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00100">
              <a:defRPr sz="5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mr-IN" sz="2400" b="1" dirty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&lt;h1&gt;</a:t>
            </a:r>
            <a:r>
              <a:rPr lang="mr-IN" sz="2400" b="1" dirty="0" err="1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Hi</a:t>
            </a:r>
            <a:r>
              <a:rPr lang="mr-IN" sz="2400" b="1" dirty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!&lt;/h1&gt;</a:t>
            </a:r>
            <a:endParaRPr lang="en-US" sz="2400" b="1" dirty="0">
              <a:solidFill>
                <a:srgbClr val="FFC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defTabSz="800100">
              <a:defRPr sz="5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mr-IN" sz="2400" b="1" dirty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sz="2400" b="1" dirty="0" err="1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pre</a:t>
            </a:r>
            <a:r>
              <a:rPr lang="mr-IN" sz="2400" b="1" dirty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defTabSz="800100">
              <a:defRPr sz="5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mr-IN" sz="2400" b="1" dirty="0" err="1">
                <a:solidFill>
                  <a:srgbClr val="00FDFF"/>
                </a:solidFill>
                <a:latin typeface="Courier New" charset="0"/>
                <a:ea typeface="Courier New" charset="0"/>
                <a:cs typeface="Courier New" charset="0"/>
              </a:rPr>
              <a:t>Fun</a:t>
            </a:r>
            <a:r>
              <a:rPr lang="mr-IN" sz="2400" b="1" dirty="0">
                <a:solidFill>
                  <a:srgbClr val="00FDF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b="1" dirty="0" err="1">
                <a:solidFill>
                  <a:srgbClr val="00FDFF"/>
                </a:solidFill>
                <a:latin typeface="Courier New" charset="0"/>
                <a:ea typeface="Courier New" charset="0"/>
                <a:cs typeface="Courier New" charset="0"/>
              </a:rPr>
              <a:t>Stuff</a:t>
            </a:r>
            <a:endParaRPr lang="mr-IN" sz="2400" b="1" dirty="0">
              <a:solidFill>
                <a:srgbClr val="00FD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defTabSz="800100">
              <a:defRPr sz="5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mr-IN" sz="2400" b="1" dirty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mr-IN" sz="2400" b="1" dirty="0" err="1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pre</a:t>
            </a:r>
            <a:r>
              <a:rPr lang="mr-IN" sz="2400" b="1" dirty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8041852" y="4320888"/>
            <a:ext cx="1" cy="805979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2819400" cy="2107031"/>
          </a:xfrm>
        </p:spPr>
        <p:txBody>
          <a:bodyPr>
            <a:normAutofit/>
          </a:bodyPr>
          <a:lstStyle/>
          <a:p>
            <a:r>
              <a:rPr lang="en-US" dirty="0"/>
              <a:t>Template Render Process</a:t>
            </a:r>
          </a:p>
        </p:txBody>
      </p:sp>
    </p:spTree>
    <p:extLst>
      <p:ext uri="{BB962C8B-B14F-4D97-AF65-F5344CB8AC3E}">
        <p14:creationId xmlns:p14="http://schemas.microsoft.com/office/powerpoint/2010/main" val="870816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8710" y="2336908"/>
            <a:ext cx="8186857" cy="40011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path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'game/&lt;</a:t>
            </a:r>
            <a:r>
              <a:rPr lang="en-US" sz="2000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slug:guess</a:t>
            </a:r>
            <a:r>
              <a:rPr lang="en-US" sz="20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&gt;'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views.GameView.as_view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  <a:endParaRPr lang="en-US" sz="20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8710" y="3260025"/>
            <a:ext cx="7263527" cy="224676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django.shortcuts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render</a:t>
            </a:r>
            <a:endParaRPr lang="en-US" sz="2000" b="1" dirty="0" smtClean="0">
              <a:solidFill>
                <a:srgbClr val="C814C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django.views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View</a:t>
            </a:r>
          </a:p>
          <a:p>
            <a:endParaRPr lang="en-US" sz="2000" b="1" dirty="0">
              <a:solidFill>
                <a:srgbClr val="C1651C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GameView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(View) :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get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(self, request, guess) :</a:t>
            </a:r>
          </a:p>
          <a:p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{</a:t>
            </a:r>
            <a:r>
              <a:rPr lang="mr-IN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guess</a:t>
            </a:r>
            <a:r>
              <a:rPr lang="mr-IN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mr-IN" sz="2000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guess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}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render(request,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cond.html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x)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626" y="488339"/>
            <a:ext cx="583935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URL -&gt; View </a:t>
            </a:r>
            <a:r>
              <a:rPr lang="en-US" smtClean="0"/>
              <a:t>-&gt; Template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8710" y="1613846"/>
            <a:ext cx="460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https://samples.dj4e.com/</a:t>
            </a:r>
            <a:r>
              <a:rPr lang="en-US" sz="2000" dirty="0" err="1"/>
              <a:t>tmpl</a:t>
            </a:r>
            <a:r>
              <a:rPr lang="en-US" sz="2000" dirty="0"/>
              <a:t>/game/200</a:t>
            </a:r>
          </a:p>
        </p:txBody>
      </p:sp>
    </p:spTree>
    <p:extLst>
      <p:ext uri="{BB962C8B-B14F-4D97-AF65-F5344CB8AC3E}">
        <p14:creationId xmlns:p14="http://schemas.microsoft.com/office/powerpoint/2010/main" val="502726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76409" y="796708"/>
            <a:ext cx="5862502" cy="156966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django.views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View</a:t>
            </a:r>
          </a:p>
          <a:p>
            <a:endParaRPr lang="en-US" sz="1600" b="1" dirty="0">
              <a:solidFill>
                <a:srgbClr val="C1651C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err="1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GameView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(View) :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 err="1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get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(self, request, guess) :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6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= {</a:t>
            </a:r>
            <a:r>
              <a:rPr lang="mr-IN" sz="16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mr-IN" sz="1600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guess</a:t>
            </a:r>
            <a:r>
              <a:rPr lang="mr-IN" sz="16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mr-IN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: </a:t>
            </a:r>
            <a:r>
              <a:rPr lang="mr-IN" sz="1600" b="1" dirty="0" err="1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guess</a:t>
            </a:r>
            <a:r>
              <a:rPr lang="mr-IN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) }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render(request, </a:t>
            </a:r>
            <a:r>
              <a:rPr lang="en-US" sz="16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cond.html</a:t>
            </a:r>
            <a:r>
              <a:rPr lang="en-US" sz="16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x)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74" y="1523807"/>
            <a:ext cx="5245347" cy="378565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1600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A conditional template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Your guess was {{ guess }}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{% if guess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42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low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{%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guess </a:t>
            </a:r>
            <a:r>
              <a:rPr lang="en-US" sz="1600" dirty="0">
                <a:solidFill>
                  <a:srgbClr val="DFDFD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42 %}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high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{%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Just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{%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endif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41" y="2366368"/>
            <a:ext cx="5118100" cy="3530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3263" y="772016"/>
            <a:ext cx="460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https://samples.dj4e.com/</a:t>
            </a:r>
            <a:r>
              <a:rPr lang="en-US" sz="2000" dirty="0" err="1"/>
              <a:t>tmpl</a:t>
            </a:r>
            <a:r>
              <a:rPr lang="en-US" sz="2000" dirty="0"/>
              <a:t>/game/200</a:t>
            </a:r>
          </a:p>
        </p:txBody>
      </p:sp>
    </p:spTree>
    <p:extLst>
      <p:ext uri="{BB962C8B-B14F-4D97-AF65-F5344CB8AC3E}">
        <p14:creationId xmlns:p14="http://schemas.microsoft.com/office/powerpoint/2010/main" val="594169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Templates?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861819"/>
          </a:xfrm>
        </p:spPr>
        <p:txBody>
          <a:bodyPr>
            <a:normAutofit/>
          </a:bodyPr>
          <a:lstStyle/>
          <a:p>
            <a:r>
              <a:rPr lang="en-US" dirty="0" smtClean="0"/>
              <a:t>A Django project is made up of one or </a:t>
            </a:r>
            <a:r>
              <a:rPr lang="en-US" smtClean="0"/>
              <a:t>more applications in folders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87551" y="2756592"/>
            <a:ext cx="8593874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dj4e-samples$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ls</a:t>
            </a: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LICENSE.md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form			pics</a:t>
            </a: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README.md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forums		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requirements.txt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autos		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getpost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rest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bookmany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gview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	route</a:t>
            </a: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bookone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scripts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crispy			home			session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db.sqlite3	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manage.py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tmpl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dj4e-samples		many			tracks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favs			menu			users</a:t>
            </a: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favsql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myarts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	views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459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 in Folders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166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common to reuse the "</a:t>
            </a:r>
            <a:r>
              <a:rPr lang="en-US" dirty="0" smtClean="0">
                <a:solidFill>
                  <a:srgbClr val="FF7F00"/>
                </a:solidFill>
              </a:rPr>
              <a:t>name</a:t>
            </a:r>
            <a:r>
              <a:rPr lang="en-US" dirty="0" smtClean="0"/>
              <a:t>" of a template in several applications</a:t>
            </a:r>
          </a:p>
          <a:p>
            <a:r>
              <a:rPr lang="en-US" dirty="0" smtClean="0"/>
              <a:t>We use a technique called "</a:t>
            </a:r>
            <a:r>
              <a:rPr lang="en-US" dirty="0" smtClean="0">
                <a:solidFill>
                  <a:srgbClr val="FF40FF"/>
                </a:solidFill>
              </a:rPr>
              <a:t>namespace</a:t>
            </a:r>
            <a:r>
              <a:rPr lang="en-US" dirty="0" smtClean="0"/>
              <a:t>" so that each application can load its own templates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02112" y="5220483"/>
            <a:ext cx="7735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/wiki/Namespace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/2.2/topics/http/</a:t>
            </a:r>
            <a:r>
              <a:rPr lang="en-US" dirty="0" err="1"/>
              <a:t>urls</a:t>
            </a:r>
            <a:r>
              <a:rPr lang="en-US" dirty="0"/>
              <a:t>/#</a:t>
            </a:r>
            <a:r>
              <a:rPr lang="en-US" dirty="0" err="1"/>
              <a:t>url</a:t>
            </a:r>
            <a:r>
              <a:rPr lang="en-US" dirty="0"/>
              <a:t>-namespaces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7550" y="3231794"/>
            <a:ext cx="8593874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dj4e-samples$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ls */templates/*/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detail.html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FF40FF"/>
                </a:solidFill>
                <a:latin typeface="Menlo-Regular" charset="0"/>
              </a:rPr>
              <a:t>favs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/templates/</a:t>
            </a:r>
            <a:r>
              <a:rPr lang="en-US" dirty="0" smtClean="0">
                <a:solidFill>
                  <a:srgbClr val="FF40FF"/>
                </a:solidFill>
                <a:latin typeface="Menlo-Regular" charset="0"/>
              </a:rPr>
              <a:t>favs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 smtClean="0">
                <a:solidFill>
                  <a:srgbClr val="FF7F00"/>
                </a:solidFill>
                <a:latin typeface="Menlo-Regular" charset="0"/>
              </a:rPr>
              <a:t>detail.htm</a:t>
            </a:r>
            <a:r>
              <a:rPr lang="en-US" dirty="0" err="1" smtClean="0">
                <a:solidFill>
                  <a:srgbClr val="09442A"/>
                </a:solidFill>
                <a:latin typeface="Menlo-Regular" charset="0"/>
              </a:rPr>
              <a:t>l</a:t>
            </a:r>
            <a:endParaRPr lang="en-US" dirty="0">
              <a:solidFill>
                <a:srgbClr val="09442A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FF40FF"/>
                </a:solidFill>
                <a:latin typeface="Menlo-Regular" charset="0"/>
              </a:rPr>
              <a:t>favsql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/templates/</a:t>
            </a:r>
            <a:r>
              <a:rPr lang="en-US" dirty="0" err="1">
                <a:solidFill>
                  <a:srgbClr val="FF40FF"/>
                </a:solidFill>
                <a:latin typeface="Menlo-Regular" charset="0"/>
              </a:rPr>
              <a:t>favsql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FF7F00"/>
                </a:solidFill>
                <a:latin typeface="Menlo-Regular" charset="0"/>
              </a:rPr>
              <a:t>detail.html</a:t>
            </a:r>
            <a:endParaRPr lang="en-US" dirty="0">
              <a:solidFill>
                <a:srgbClr val="FF7F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FF40FF"/>
                </a:solidFill>
                <a:latin typeface="Menlo-Regular" charset="0"/>
              </a:rPr>
              <a:t>forums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/templates/</a:t>
            </a:r>
            <a:r>
              <a:rPr lang="en-US" dirty="0">
                <a:solidFill>
                  <a:srgbClr val="FF40FF"/>
                </a:solidFill>
                <a:latin typeface="Menlo-Regular" charset="0"/>
              </a:rPr>
              <a:t>forums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FF7F00"/>
                </a:solidFill>
                <a:latin typeface="Menlo-Regular" charset="0"/>
              </a:rPr>
              <a:t>detail.html</a:t>
            </a:r>
            <a:endParaRPr lang="en-US" dirty="0">
              <a:solidFill>
                <a:srgbClr val="FF7F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FF40FF"/>
                </a:solidFill>
                <a:latin typeface="Menlo-Regular" charset="0"/>
              </a:rPr>
              <a:t>pics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/templates/</a:t>
            </a:r>
            <a:r>
              <a:rPr lang="en-US" dirty="0">
                <a:solidFill>
                  <a:srgbClr val="FF40FF"/>
                </a:solidFill>
                <a:latin typeface="Menlo-Regular" charset="0"/>
              </a:rPr>
              <a:t>pics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FF7F00"/>
                </a:solidFill>
                <a:latin typeface="Menlo-Regular" charset="0"/>
              </a:rPr>
              <a:t>detail.html</a:t>
            </a:r>
            <a:endParaRPr lang="en-US" dirty="0">
              <a:solidFill>
                <a:srgbClr val="FF7F00"/>
              </a:solidFill>
              <a:latin typeface="Menlo-Regula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dj4e-samples$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74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 in Name Spaces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16603"/>
          </a:xfrm>
        </p:spPr>
        <p:txBody>
          <a:bodyPr>
            <a:normAutofit/>
          </a:bodyPr>
          <a:lstStyle/>
          <a:p>
            <a:r>
              <a:rPr lang="en-US" dirty="0" smtClean="0"/>
              <a:t>For the namespace to work, we need to put templates in a path that includes the </a:t>
            </a:r>
            <a:r>
              <a:rPr lang="en-US" dirty="0" smtClean="0">
                <a:solidFill>
                  <a:srgbClr val="FF40FF"/>
                </a:solidFill>
              </a:rPr>
              <a:t>application name </a:t>
            </a:r>
            <a:r>
              <a:rPr lang="en-US" dirty="0" smtClean="0"/>
              <a:t>twice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02112" y="5220483"/>
            <a:ext cx="7735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/wiki/Namespace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/2.2/topics/http/</a:t>
            </a:r>
            <a:r>
              <a:rPr lang="en-US" dirty="0" err="1"/>
              <a:t>urls</a:t>
            </a:r>
            <a:r>
              <a:rPr lang="en-US" dirty="0"/>
              <a:t>/#</a:t>
            </a:r>
            <a:r>
              <a:rPr lang="en-US" dirty="0" err="1"/>
              <a:t>url</a:t>
            </a:r>
            <a:r>
              <a:rPr lang="en-US" dirty="0"/>
              <a:t>-namespaces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7550" y="3231794"/>
            <a:ext cx="8593874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dj4e-samples$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ls */templates/*/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detail.html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FF40FF"/>
                </a:solidFill>
                <a:latin typeface="Menlo-Regular" charset="0"/>
              </a:rPr>
              <a:t>favs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/templates/</a:t>
            </a:r>
            <a:r>
              <a:rPr lang="en-US" dirty="0" smtClean="0">
                <a:solidFill>
                  <a:srgbClr val="FF40FF"/>
                </a:solidFill>
                <a:latin typeface="Menlo-Regular" charset="0"/>
              </a:rPr>
              <a:t>favs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 smtClean="0">
                <a:solidFill>
                  <a:srgbClr val="FF7F00"/>
                </a:solidFill>
                <a:latin typeface="Menlo-Regular" charset="0"/>
              </a:rPr>
              <a:t>detail.htm</a:t>
            </a:r>
            <a:r>
              <a:rPr lang="en-US" dirty="0" err="1" smtClean="0">
                <a:solidFill>
                  <a:srgbClr val="09442A"/>
                </a:solidFill>
                <a:latin typeface="Menlo-Regular" charset="0"/>
              </a:rPr>
              <a:t>l</a:t>
            </a:r>
            <a:endParaRPr lang="en-US" dirty="0">
              <a:solidFill>
                <a:srgbClr val="09442A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FF40FF"/>
                </a:solidFill>
                <a:latin typeface="Menlo-Regular" charset="0"/>
              </a:rPr>
              <a:t>favsql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/templates/</a:t>
            </a:r>
            <a:r>
              <a:rPr lang="en-US" dirty="0" err="1">
                <a:solidFill>
                  <a:srgbClr val="FF40FF"/>
                </a:solidFill>
                <a:latin typeface="Menlo-Regular" charset="0"/>
              </a:rPr>
              <a:t>favsql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FF7F00"/>
                </a:solidFill>
                <a:latin typeface="Menlo-Regular" charset="0"/>
              </a:rPr>
              <a:t>detail.html</a:t>
            </a:r>
            <a:endParaRPr lang="en-US" dirty="0">
              <a:solidFill>
                <a:srgbClr val="FF7F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FF40FF"/>
                </a:solidFill>
                <a:latin typeface="Menlo-Regular" charset="0"/>
              </a:rPr>
              <a:t>forums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/templates/</a:t>
            </a:r>
            <a:r>
              <a:rPr lang="en-US" dirty="0">
                <a:solidFill>
                  <a:srgbClr val="FF40FF"/>
                </a:solidFill>
                <a:latin typeface="Menlo-Regular" charset="0"/>
              </a:rPr>
              <a:t>forums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FF7F00"/>
                </a:solidFill>
                <a:latin typeface="Menlo-Regular" charset="0"/>
              </a:rPr>
              <a:t>detail.html</a:t>
            </a:r>
            <a:endParaRPr lang="en-US" dirty="0">
              <a:solidFill>
                <a:srgbClr val="FF7F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FF40FF"/>
                </a:solidFill>
                <a:latin typeface="Menlo-Regular" charset="0"/>
              </a:rPr>
              <a:t>pics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/templates/</a:t>
            </a:r>
            <a:r>
              <a:rPr lang="en-US" dirty="0">
                <a:solidFill>
                  <a:srgbClr val="FF40FF"/>
                </a:solidFill>
                <a:latin typeface="Menlo-Regular" charset="0"/>
              </a:rPr>
              <a:t>pics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FF7F00"/>
                </a:solidFill>
                <a:latin typeface="Menlo-Regular" charset="0"/>
              </a:rPr>
              <a:t>detail.html</a:t>
            </a:r>
            <a:endParaRPr lang="en-US" dirty="0">
              <a:solidFill>
                <a:srgbClr val="FF7F00"/>
              </a:solidFill>
              <a:latin typeface="Menlo-Regula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dj4e-samples$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496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template language (DTL)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/2.2/ref/templates/language/</a:t>
            </a:r>
          </a:p>
        </p:txBody>
      </p:sp>
    </p:spTree>
    <p:extLst>
      <p:ext uri="{BB962C8B-B14F-4D97-AF65-F5344CB8AC3E}">
        <p14:creationId xmlns:p14="http://schemas.microsoft.com/office/powerpoint/2010/main" val="781632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dirty="0" smtClean="0"/>
              <a:t>Tags /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47030" y="1610478"/>
            <a:ext cx="641393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{{ zap }}</a:t>
            </a:r>
          </a:p>
          <a:p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{{ 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zap|safe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}}</a:t>
            </a:r>
          </a:p>
          <a:p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{% 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'cat-detail' 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cat.id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%}</a:t>
            </a:r>
          </a:p>
          <a:p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{% 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author.get_absolute_url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%}</a:t>
            </a:r>
          </a:p>
          <a:p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{% if zap &gt; 100 %}</a:t>
            </a:r>
          </a:p>
          <a:p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{% 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endif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%}</a:t>
            </a:r>
          </a:p>
          <a:p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{% block content %}</a:t>
            </a:r>
          </a:p>
          <a:p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{% 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endblock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%}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8802" y="1825921"/>
            <a:ext cx="200516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FFFF00"/>
                </a:solidFill>
                <a:ea typeface="Courier New" charset="0"/>
                <a:cs typeface="Courier New" charset="0"/>
              </a:rPr>
              <a:t>Substitution</a:t>
            </a:r>
          </a:p>
          <a:p>
            <a:pPr algn="r"/>
            <a:endParaRPr lang="en-US" sz="2800" b="1" dirty="0">
              <a:solidFill>
                <a:srgbClr val="FFFF00"/>
              </a:solidFill>
              <a:ea typeface="Courier New" charset="0"/>
              <a:cs typeface="Courier New" charset="0"/>
            </a:endParaRPr>
          </a:p>
          <a:p>
            <a:pPr algn="r"/>
            <a:endParaRPr lang="en-US" sz="2800" b="1" dirty="0">
              <a:solidFill>
                <a:srgbClr val="FFFF00"/>
              </a:solidFill>
              <a:ea typeface="Courier New" charset="0"/>
              <a:cs typeface="Courier New" charset="0"/>
            </a:endParaRPr>
          </a:p>
          <a:p>
            <a:pPr algn="r"/>
            <a:r>
              <a:rPr lang="en-US" sz="2800" b="1" dirty="0">
                <a:solidFill>
                  <a:srgbClr val="FFFF00"/>
                </a:solidFill>
                <a:ea typeface="Courier New" charset="0"/>
                <a:cs typeface="Courier New" charset="0"/>
              </a:rPr>
              <a:t>Calling code</a:t>
            </a:r>
          </a:p>
          <a:p>
            <a:pPr algn="r"/>
            <a:endParaRPr lang="en-US" sz="2800" b="1" dirty="0">
              <a:solidFill>
                <a:srgbClr val="FFFF00"/>
              </a:solidFill>
              <a:ea typeface="Courier New" charset="0"/>
              <a:cs typeface="Courier New" charset="0"/>
            </a:endParaRPr>
          </a:p>
          <a:p>
            <a:pPr algn="r"/>
            <a:endParaRPr lang="en-US" sz="2800" b="1" dirty="0">
              <a:solidFill>
                <a:srgbClr val="FFFF00"/>
              </a:solidFill>
              <a:ea typeface="Courier New" charset="0"/>
              <a:cs typeface="Courier New" charset="0"/>
            </a:endParaRPr>
          </a:p>
          <a:p>
            <a:pPr algn="r"/>
            <a:r>
              <a:rPr lang="en-US" sz="2800" b="1" dirty="0">
                <a:solidFill>
                  <a:srgbClr val="FFFF00"/>
                </a:solidFill>
                <a:ea typeface="Courier New" charset="0"/>
                <a:cs typeface="Courier New" charset="0"/>
              </a:rPr>
              <a:t>Logic</a:t>
            </a:r>
          </a:p>
          <a:p>
            <a:pPr algn="r"/>
            <a:endParaRPr lang="en-US" sz="2800" b="1" dirty="0">
              <a:solidFill>
                <a:srgbClr val="FFFF00"/>
              </a:solidFill>
              <a:ea typeface="Courier New" charset="0"/>
              <a:cs typeface="Courier New" charset="0"/>
            </a:endParaRPr>
          </a:p>
          <a:p>
            <a:pPr algn="r"/>
            <a:endParaRPr lang="en-US" sz="2800" b="1" dirty="0">
              <a:solidFill>
                <a:srgbClr val="FFFF00"/>
              </a:solidFill>
              <a:ea typeface="Courier New" charset="0"/>
              <a:cs typeface="Courier New" charset="0"/>
            </a:endParaRPr>
          </a:p>
          <a:p>
            <a:pPr algn="r"/>
            <a:r>
              <a:rPr lang="en-US" sz="2800" b="1" dirty="0">
                <a:solidFill>
                  <a:srgbClr val="FFFF00"/>
                </a:solidFill>
                <a:ea typeface="Courier New" charset="0"/>
                <a:cs typeface="Courier New" charset="0"/>
              </a:rPr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35673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are </a:t>
            </a:r>
            <a:r>
              <a:rPr lang="en-US" dirty="0" smtClean="0"/>
              <a:t>the core of our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8080"/>
          </a:xfrm>
        </p:spPr>
        <p:txBody>
          <a:bodyPr/>
          <a:lstStyle/>
          <a:p>
            <a:r>
              <a:rPr lang="en-US" dirty="0"/>
              <a:t>Django looks at the incoming request URL and uses </a:t>
            </a:r>
            <a:r>
              <a:rPr lang="en-US" dirty="0" err="1">
                <a:solidFill>
                  <a:srgbClr val="FFFF00"/>
                </a:solidFill>
              </a:rPr>
              <a:t>urls.py</a:t>
            </a:r>
            <a:r>
              <a:rPr lang="en-US" dirty="0"/>
              <a:t> to select a view</a:t>
            </a:r>
          </a:p>
          <a:p>
            <a:r>
              <a:rPr lang="en-US" dirty="0"/>
              <a:t>The view from </a:t>
            </a:r>
            <a:r>
              <a:rPr lang="en-US" dirty="0" err="1">
                <a:solidFill>
                  <a:srgbClr val="FFFF00"/>
                </a:solidFill>
              </a:rPr>
              <a:t>views.py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Handle any incoming data in the request and copy it to the database through the model</a:t>
            </a:r>
          </a:p>
          <a:p>
            <a:pPr lvl="1"/>
            <a:r>
              <a:rPr lang="en-US" dirty="0"/>
              <a:t>Retrieve data to put on the page from the database though the model</a:t>
            </a:r>
          </a:p>
          <a:p>
            <a:pPr lvl="1"/>
            <a:r>
              <a:rPr lang="en-US" dirty="0"/>
              <a:t>Produce the HTML that will become the response and return it to the browser</a:t>
            </a:r>
          </a:p>
          <a:p>
            <a:endParaRPr lang="en-US" dirty="0"/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889397" y="5386475"/>
            <a:ext cx="38472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spcBef>
                <a:spcPct val="0"/>
              </a:spcBef>
              <a:buSzTx/>
              <a:buNone/>
            </a:pPr>
            <a:r>
              <a:rPr lang="en-US" altLang="en-US" sz="2000" dirty="0">
                <a:latin typeface="Courier New" charset="0"/>
                <a:ea typeface="Courier New" charset="0"/>
                <a:cs typeface="Courier New" charset="0"/>
              </a:rPr>
              <a:t>https://samples.dj4e.com/</a:t>
            </a:r>
          </a:p>
        </p:txBody>
      </p:sp>
    </p:spTree>
    <p:extLst>
      <p:ext uri="{BB962C8B-B14F-4D97-AF65-F5344CB8AC3E}">
        <p14:creationId xmlns:p14="http://schemas.microsoft.com/office/powerpoint/2010/main" val="1400366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4984" y="1524028"/>
            <a:ext cx="6599884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django.shortcuts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render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simple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(request):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render(request,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tmpl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simple.html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4984" y="950585"/>
            <a:ext cx="4232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smtClean="0"/>
              <a:t>samples.dj4e.com/</a:t>
            </a:r>
            <a:r>
              <a:rPr lang="en-US" sz="2000" dirty="0" err="1" smtClean="0"/>
              <a:t>tmpl</a:t>
            </a:r>
            <a:r>
              <a:rPr lang="en-US" sz="2000" dirty="0" smtClean="0"/>
              <a:t>/simple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774984" y="3580522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A simple page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mr-IN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This is pretty simple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 descr="https://samples.dj4e.com/tmpl/simple&#10;" title="Screen shot of web page that says &quot;This is pretty siple&quot;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2969384"/>
            <a:ext cx="5118100" cy="3530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4984" y="3139105"/>
            <a:ext cx="5214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dj4e-samples/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/templates/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</a:rPr>
              <a:t>simple.html</a:t>
            </a:r>
            <a:endParaRPr lang="en-US" sz="200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5950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samples.dj4e.com/tmpl/guess&#10;" title="A screen shot that says &quot;Your guess is 42&quo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2969384"/>
            <a:ext cx="5118100" cy="3530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4984" y="1524028"/>
            <a:ext cx="7715574" cy="92333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guess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context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{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'42'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render(request,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tmpl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guess.html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context)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4984" y="950585"/>
            <a:ext cx="4130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smtClean="0"/>
              <a:t>samples.dj4e.com/</a:t>
            </a:r>
            <a:r>
              <a:rPr lang="en-US" sz="2000" dirty="0" err="1" smtClean="0"/>
              <a:t>tmpl</a:t>
            </a:r>
            <a:r>
              <a:rPr lang="en-US" sz="2000" dirty="0" smtClean="0"/>
              <a:t>/guess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774984" y="3580522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dirty="0" smtClean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A simple page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Your guess was {{ zap }}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984" y="3139105"/>
            <a:ext cx="5112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dj4e-samples/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/templates/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</a:rPr>
              <a:t>guess.html</a:t>
            </a:r>
            <a:endParaRPr lang="en-US" sz="200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6892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ttps://samples.dj4e.com/tmpl/special&#10;" title="A screen shot showing escaped and unescaped output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2969384"/>
            <a:ext cx="5118100" cy="3530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4984" y="1524028"/>
            <a:ext cx="7994496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special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context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{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txt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'&lt;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bold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'42'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render(request,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tmpl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special.html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context)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 descr="https://samples.dj4e.com/tmpl/special&#10;"/>
          <p:cNvSpPr/>
          <p:nvPr/>
        </p:nvSpPr>
        <p:spPr>
          <a:xfrm>
            <a:off x="774984" y="950585"/>
            <a:ext cx="4260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smtClean="0"/>
              <a:t>samples.dj4e.com/</a:t>
            </a:r>
            <a:r>
              <a:rPr lang="en-US" sz="2000" dirty="0" err="1" smtClean="0"/>
              <a:t>tmpl</a:t>
            </a:r>
            <a:r>
              <a:rPr lang="en-US" sz="2000" dirty="0" smtClean="0"/>
              <a:t>/special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774984" y="3580522"/>
            <a:ext cx="6096000" cy="147732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Your guess was {{ zap }}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Escaped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{{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txt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}}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Escaped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! {{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txt|safe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}}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984" y="3139105"/>
            <a:ext cx="5241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dj4e-samples/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/templates/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</a:rPr>
              <a:t>special.html</a:t>
            </a:r>
            <a:endParaRPr lang="en-US" sz="200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1843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4984" y="1276055"/>
            <a:ext cx="7018268" cy="147732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loop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Apple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Orange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Banana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Lychee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peanut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cashew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x = {</a:t>
            </a:r>
            <a:r>
              <a:rPr lang="nl-NL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nl-NL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fruits</a:t>
            </a:r>
            <a:r>
              <a:rPr lang="nl-NL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f, </a:t>
            </a:r>
            <a:r>
              <a:rPr lang="nl-NL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'nuts'</a:t>
            </a:r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n, </a:t>
            </a:r>
            <a:r>
              <a:rPr lang="nl-NL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'zap'</a:t>
            </a:r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nl-NL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'42'</a:t>
            </a:r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nl-NL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nl-NL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render</a:t>
            </a:r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nl-NL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nl-NL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nl-NL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tmpl</a:t>
            </a:r>
            <a:r>
              <a:rPr lang="nl-NL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nl-NL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loop.html</a:t>
            </a:r>
            <a:r>
              <a:rPr lang="nl-NL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nl-NL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x)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 descr="https://samples.dj4e.com/tmpl/special&#10;"/>
          <p:cNvSpPr/>
          <p:nvPr/>
        </p:nvSpPr>
        <p:spPr>
          <a:xfrm>
            <a:off x="774984" y="702612"/>
            <a:ext cx="4013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smtClean="0"/>
              <a:t>samples.dj4e.com/</a:t>
            </a:r>
            <a:r>
              <a:rPr lang="en-US" sz="2000" dirty="0" err="1" smtClean="0"/>
              <a:t>tmpl</a:t>
            </a:r>
            <a:r>
              <a:rPr lang="en-US" sz="2000" dirty="0" smtClean="0"/>
              <a:t>/loop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774984" y="3363551"/>
            <a:ext cx="5920284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mr-IN" sz="1600" b="1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b="1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ul</a:t>
            </a:r>
            <a:r>
              <a:rPr lang="mr-IN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fruits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%}</a:t>
            </a:r>
          </a:p>
          <a:p>
            <a:r>
              <a:rPr lang="mr-IN" sz="1600" b="1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b="1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</a:t>
            </a:r>
            <a:r>
              <a:rPr lang="mr-IN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}}</a:t>
            </a:r>
            <a:r>
              <a:rPr lang="mr-IN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b="1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</a:t>
            </a:r>
            <a:r>
              <a:rPr lang="mr-IN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endfor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</a:p>
          <a:p>
            <a:r>
              <a:rPr lang="mr-IN" sz="1600" b="1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b="1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ul</a:t>
            </a:r>
            <a:r>
              <a:rPr lang="mr-IN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nuts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b="1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Number of nuts: {{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nuts|length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}}</a:t>
            </a:r>
            <a:r>
              <a:rPr lang="en-US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b="1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600" b="1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b="1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nuts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b="1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endif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984" y="2922134"/>
            <a:ext cx="4995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dj4e-samples/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/templates/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</a:rPr>
              <a:t>loop.html</a:t>
            </a:r>
            <a:endParaRPr lang="en-US" sz="2000" dirty="0">
              <a:solidFill>
                <a:srgbClr val="FFFF00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2321684"/>
            <a:ext cx="5118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62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samples.dj4e.com/tmpl/nested&#10;" title="A screen shot that says &quot;Your guess is 42&quot;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2969384"/>
            <a:ext cx="5118100" cy="3352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4984" y="1524028"/>
            <a:ext cx="7018268" cy="92333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nested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{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{ 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inner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mr-IN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'42'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 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tmpl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nested.html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x)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 descr="https://samples.dj4e.com/tmpl/special&#10;"/>
          <p:cNvSpPr/>
          <p:nvPr/>
        </p:nvSpPr>
        <p:spPr>
          <a:xfrm>
            <a:off x="774984" y="950585"/>
            <a:ext cx="4257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smtClean="0"/>
              <a:t>samples.dj4e.com/</a:t>
            </a:r>
            <a:r>
              <a:rPr lang="en-US" sz="2000" dirty="0" err="1" smtClean="0"/>
              <a:t>tmpl</a:t>
            </a:r>
            <a:r>
              <a:rPr lang="en-US" sz="2000" dirty="0" smtClean="0"/>
              <a:t>/nested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774983" y="3580522"/>
            <a:ext cx="6478223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Your guess was {{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outer.inner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}}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984" y="3139105"/>
            <a:ext cx="5239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dj4e-samples/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/templates/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</a:rPr>
              <a:t>nested.html</a:t>
            </a:r>
            <a:endParaRPr lang="en-US" sz="200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6294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Your guess was 200&#10;&#10;Too high" title="A screen shot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2969384"/>
            <a:ext cx="5118100" cy="3352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4984" y="2035470"/>
            <a:ext cx="6479659" cy="10772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GameView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(View) 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(self, request, guess) :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{</a:t>
            </a:r>
            <a:r>
              <a:rPr lang="mr-IN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6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guess</a:t>
            </a:r>
            <a:r>
              <a:rPr lang="mr-IN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mr-IN" sz="1600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guess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}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render(request, </a:t>
            </a:r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6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tmpl</a:t>
            </a:r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cond.html</a:t>
            </a:r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x)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 descr="https://samples.dj4e.com/tmpl/special&#10;"/>
          <p:cNvSpPr/>
          <p:nvPr/>
        </p:nvSpPr>
        <p:spPr>
          <a:xfrm>
            <a:off x="774984" y="811103"/>
            <a:ext cx="460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https://samples.dj4e.com/</a:t>
            </a:r>
            <a:r>
              <a:rPr lang="en-US" sz="2000" dirty="0" err="1"/>
              <a:t>tmpl</a:t>
            </a:r>
            <a:r>
              <a:rPr lang="en-US" sz="2000" dirty="0"/>
              <a:t>/game/200</a:t>
            </a:r>
          </a:p>
        </p:txBody>
      </p:sp>
      <p:sp>
        <p:nvSpPr>
          <p:cNvPr id="5" name="Rectangle 4"/>
          <p:cNvSpPr/>
          <p:nvPr/>
        </p:nvSpPr>
        <p:spPr>
          <a:xfrm>
            <a:off x="774983" y="3781999"/>
            <a:ext cx="5038175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Your guess was {{ guess }}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if guess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42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mr-IN" sz="16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low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guess </a:t>
            </a:r>
            <a:r>
              <a:rPr lang="en-US" sz="1600" dirty="0">
                <a:solidFill>
                  <a:srgbClr val="DFDFD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42 %}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high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</a:p>
          <a:p>
            <a:r>
              <a:rPr lang="en-US" sz="16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6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Just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endif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984" y="3340582"/>
            <a:ext cx="5038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dj4e-samples/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/templates/</a:t>
            </a:r>
            <a:r>
              <a:rPr lang="en-US" sz="2000" dirty="0" err="1" smtClean="0">
                <a:solidFill>
                  <a:srgbClr val="FFFF00"/>
                </a:solidFill>
              </a:rPr>
              <a:t>tmpl</a:t>
            </a:r>
            <a:r>
              <a:rPr lang="en-US" sz="2000" dirty="0" smtClean="0">
                <a:solidFill>
                  <a:srgbClr val="FFFF00"/>
                </a:solidFill>
              </a:rPr>
              <a:t>/</a:t>
            </a:r>
            <a:r>
              <a:rPr lang="en-US" sz="2000" dirty="0" err="1" smtClean="0">
                <a:solidFill>
                  <a:srgbClr val="FFFF00"/>
                </a:solidFill>
              </a:rPr>
              <a:t>cond.html</a:t>
            </a:r>
            <a:endParaRPr lang="en-US" sz="2000" dirty="0">
              <a:solidFill>
                <a:srgbClr val="FFFF00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4983" y="1393923"/>
            <a:ext cx="745985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path(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'game/&lt;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slug:guess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&gt;'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views.GameView.as_view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89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Inheritance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/2.2/ref/</a:t>
            </a:r>
            <a:r>
              <a:rPr lang="en-US" dirty="0" err="1"/>
              <a:t>urlresolvers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16730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Python Object-Oriented Programming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4599" y="5569898"/>
            <a:ext cx="3934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https://www.py4e.com/lessons/Objects</a:t>
            </a:r>
          </a:p>
        </p:txBody>
      </p:sp>
      <p:pic>
        <p:nvPicPr>
          <p:cNvPr id="10" name="Picture 9" descr="https://www.py4e.com/lessons/Objects&#10;" title="A screen shot of https://www.py4e.com/lessons/Objects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85" y="1578857"/>
            <a:ext cx="6148952" cy="38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24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067" tIns="28067" rIns="28067" bIns="280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F9300"/>
              </a:buClr>
              <a:buSzPct val="25000"/>
            </a:pPr>
            <a:r>
              <a:rPr lang="en" sz="6267">
                <a:solidFill>
                  <a:srgbClr val="FFD966"/>
                </a:solidFill>
                <a:sym typeface="Cabin"/>
              </a:rPr>
              <a:t>Inheritance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288816"/>
          </a:xfrm>
          <a:prstGeom prst="rect">
            <a:avLst/>
          </a:prstGeom>
          <a:noFill/>
          <a:ln>
            <a:noFill/>
          </a:ln>
        </p:spPr>
        <p:txBody>
          <a:bodyPr vert="horz" lIns="28067" tIns="28067" rIns="28067" bIns="28067" rtlCol="0" anchor="ctr" anchorCtr="0">
            <a:noAutofit/>
          </a:bodyPr>
          <a:lstStyle/>
          <a:p>
            <a:pPr marL="609585" indent="-499521">
              <a:lnSpc>
                <a:spcPct val="100000"/>
              </a:lnSpc>
              <a:spcBef>
                <a:spcPts val="0"/>
              </a:spcBef>
              <a:buSzPct val="100000"/>
              <a:buFont typeface="Cabin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When we make a new </a:t>
            </a:r>
            <a:r>
              <a:rPr lang="en-US" sz="3067" dirty="0" smtClean="0">
                <a:solidFill>
                  <a:srgbClr val="FFFFFF"/>
                </a:solidFill>
                <a:sym typeface="Cabin"/>
              </a:rPr>
              <a:t>template </a:t>
            </a:r>
            <a:r>
              <a:rPr lang="en" sz="3067" dirty="0" smtClean="0">
                <a:solidFill>
                  <a:srgbClr val="FFFFFF"/>
                </a:solidFill>
                <a:sym typeface="Cabin"/>
              </a:rPr>
              <a:t>- 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we can </a:t>
            </a:r>
            <a:r>
              <a:rPr lang="en-US" sz="3067" dirty="0" smtClean="0">
                <a:solidFill>
                  <a:srgbClr val="FFFFFF"/>
                </a:solidFill>
                <a:sym typeface="Cabin"/>
              </a:rPr>
              <a:t>extend </a:t>
            </a:r>
            <a:r>
              <a:rPr lang="en" sz="3067" dirty="0" smtClean="0">
                <a:solidFill>
                  <a:srgbClr val="FFFFFF"/>
                </a:solidFill>
                <a:sym typeface="Cabin"/>
              </a:rPr>
              <a:t>an 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existing </a:t>
            </a:r>
            <a:r>
              <a:rPr lang="en-US" sz="3067" dirty="0" smtClean="0">
                <a:solidFill>
                  <a:srgbClr val="FFFFFF"/>
                </a:solidFill>
                <a:sym typeface="Cabin"/>
              </a:rPr>
              <a:t>template </a:t>
            </a:r>
            <a:r>
              <a:rPr lang="en" sz="3067" dirty="0" smtClean="0">
                <a:solidFill>
                  <a:srgbClr val="FFFFFF"/>
                </a:solidFill>
                <a:sym typeface="Cabin"/>
              </a:rPr>
              <a:t>and 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then add our own little bit to make our new class</a:t>
            </a:r>
          </a:p>
          <a:p>
            <a:pPr marL="609585" indent="-499521">
              <a:lnSpc>
                <a:spcPct val="100000"/>
              </a:lnSpc>
              <a:spcBef>
                <a:spcPts val="1867"/>
              </a:spcBef>
              <a:buClr>
                <a:srgbClr val="FFFFFF"/>
              </a:buClr>
              <a:buSzPct val="100000"/>
              <a:buFont typeface="Cabin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Another form of store and reuse</a:t>
            </a:r>
          </a:p>
          <a:p>
            <a:pPr marL="609585" indent="-499521">
              <a:lnSpc>
                <a:spcPct val="100000"/>
              </a:lnSpc>
              <a:spcBef>
                <a:spcPts val="1867"/>
              </a:spcBef>
              <a:buClr>
                <a:srgbClr val="FFFFFF"/>
              </a:buClr>
              <a:buSzPct val="100000"/>
              <a:buFont typeface="Cabin"/>
            </a:pPr>
            <a:r>
              <a:rPr lang="en-US" sz="3067" dirty="0" smtClean="0">
                <a:solidFill>
                  <a:srgbClr val="FFFFFF"/>
                </a:solidFill>
                <a:sym typeface="Cabin"/>
              </a:rPr>
              <a:t>Don't Repeat Yourself (DRY)</a:t>
            </a:r>
            <a:endParaRPr lang="en" sz="3067" dirty="0">
              <a:solidFill>
                <a:srgbClr val="FFFFFF"/>
              </a:solidFill>
              <a:sym typeface="Cabi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18618" y="5249378"/>
            <a:ext cx="5475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/wiki/Don%27t_repeat_yourself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67" y="494241"/>
            <a:ext cx="1998133" cy="133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9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nder…"/>
          <p:cNvSpPr/>
          <p:nvPr/>
        </p:nvSpPr>
        <p:spPr>
          <a:xfrm>
            <a:off x="7052564" y="2842988"/>
            <a:ext cx="2076170" cy="1394927"/>
          </a:xfrm>
          <a:prstGeom prst="rect">
            <a:avLst/>
          </a:prstGeom>
          <a:solidFill>
            <a:srgbClr val="FF40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001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rPr sz="3200"/>
              <a:t>Render</a:t>
            </a:r>
          </a:p>
          <a:p>
            <a:pPr algn="ctr" defTabSz="8001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rPr sz="3200"/>
              <a:t>Engine</a:t>
            </a:r>
          </a:p>
        </p:txBody>
      </p:sp>
      <p:sp>
        <p:nvSpPr>
          <p:cNvPr id="5" name="Template"/>
          <p:cNvSpPr/>
          <p:nvPr/>
        </p:nvSpPr>
        <p:spPr>
          <a:xfrm>
            <a:off x="9255254" y="1202447"/>
            <a:ext cx="164083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00100">
              <a:defRPr sz="5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3200"/>
              <a:t>Template</a:t>
            </a:r>
          </a:p>
        </p:txBody>
      </p:sp>
      <p:sp>
        <p:nvSpPr>
          <p:cNvPr id="6" name="Render…"/>
          <p:cNvSpPr/>
          <p:nvPr/>
        </p:nvSpPr>
        <p:spPr>
          <a:xfrm>
            <a:off x="5393564" y="892237"/>
            <a:ext cx="130106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00100">
              <a:defRPr sz="5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3200" dirty="0"/>
              <a:t>Render</a:t>
            </a:r>
          </a:p>
          <a:p>
            <a:pPr algn="ctr" defTabSz="800100">
              <a:defRPr sz="5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3200" dirty="0"/>
              <a:t>Data</a:t>
            </a:r>
          </a:p>
        </p:txBody>
      </p:sp>
      <p:sp>
        <p:nvSpPr>
          <p:cNvPr id="7" name="Line"/>
          <p:cNvSpPr/>
          <p:nvPr/>
        </p:nvSpPr>
        <p:spPr>
          <a:xfrm flipH="1" flipV="1">
            <a:off x="6332484" y="1994883"/>
            <a:ext cx="724285" cy="688462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/>
          </a:p>
        </p:txBody>
      </p:sp>
      <p:sp>
        <p:nvSpPr>
          <p:cNvPr id="8" name="Line"/>
          <p:cNvSpPr/>
          <p:nvPr/>
        </p:nvSpPr>
        <p:spPr>
          <a:xfrm flipV="1">
            <a:off x="8835037" y="1979714"/>
            <a:ext cx="921118" cy="742012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/>
          </a:p>
        </p:txBody>
      </p:sp>
      <p:sp>
        <p:nvSpPr>
          <p:cNvPr id="9" name="Rendered…"/>
          <p:cNvSpPr/>
          <p:nvPr/>
        </p:nvSpPr>
        <p:spPr>
          <a:xfrm>
            <a:off x="7183989" y="5126867"/>
            <a:ext cx="171572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00100">
              <a:defRPr sz="5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3200" dirty="0">
                <a:solidFill>
                  <a:srgbClr val="FFC000"/>
                </a:solidFill>
              </a:rPr>
              <a:t>Rendered</a:t>
            </a:r>
          </a:p>
          <a:p>
            <a:pPr algn="ctr" defTabSz="800100">
              <a:defRPr sz="56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sz="3200" dirty="0">
                <a:solidFill>
                  <a:srgbClr val="FFC000"/>
                </a:solidFill>
              </a:rPr>
              <a:t>Output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8041852" y="4320888"/>
            <a:ext cx="1" cy="805979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62405" cy="1325563"/>
          </a:xfrm>
        </p:spPr>
        <p:txBody>
          <a:bodyPr/>
          <a:lstStyle/>
          <a:p>
            <a:r>
              <a:rPr lang="en-US"/>
              <a:t>Template Inheritance</a:t>
            </a:r>
            <a:endParaRPr lang="en-US" dirty="0"/>
          </a:p>
        </p:txBody>
      </p:sp>
      <p:sp>
        <p:nvSpPr>
          <p:cNvPr id="11" name="Template"/>
          <p:cNvSpPr/>
          <p:nvPr/>
        </p:nvSpPr>
        <p:spPr>
          <a:xfrm>
            <a:off x="7258881" y="547023"/>
            <a:ext cx="1640834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00100">
              <a:defRPr sz="5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sz="3200" dirty="0">
                <a:solidFill>
                  <a:srgbClr val="00FDFF"/>
                </a:solidFill>
              </a:rPr>
              <a:t>Base</a:t>
            </a:r>
          </a:p>
          <a:p>
            <a:r>
              <a:rPr sz="3200" dirty="0">
                <a:solidFill>
                  <a:srgbClr val="00FDFF"/>
                </a:solidFill>
              </a:rPr>
              <a:t>Template</a:t>
            </a:r>
          </a:p>
        </p:txBody>
      </p:sp>
      <p:sp>
        <p:nvSpPr>
          <p:cNvPr id="12" name="Line"/>
          <p:cNvSpPr/>
          <p:nvPr/>
        </p:nvSpPr>
        <p:spPr>
          <a:xfrm flipV="1">
            <a:off x="7908759" y="1634499"/>
            <a:ext cx="133094" cy="1048845"/>
          </a:xfrm>
          <a:prstGeom prst="line">
            <a:avLst/>
          </a:prstGeom>
          <a:ln w="1524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1477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the 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1612"/>
          </a:xfrm>
        </p:spPr>
        <p:txBody>
          <a:bodyPr/>
          <a:lstStyle/>
          <a:p>
            <a:r>
              <a:rPr lang="en-US" dirty="0" smtClean="0"/>
              <a:t>When Django receives an HTTP request it parses it, uses some of the URL for routing purposes and passes parts of the URL to your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7175" y="3661840"/>
            <a:ext cx="88488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samples.dj4e.com/</a:t>
            </a:r>
            <a:r>
              <a:rPr lang="en-US" sz="2400" b="1" dirty="0" smtClean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</a:rPr>
              <a:t>views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funky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samples.dj4e.com/</a:t>
            </a:r>
            <a:r>
              <a:rPr lang="en-US" sz="2400" b="1" dirty="0" smtClean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</a:rPr>
              <a:t>views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danger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?</a:t>
            </a:r>
            <a:r>
              <a:rPr lang="en-US" sz="2400" b="1" dirty="0" err="1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guess</a:t>
            </a:r>
            <a:r>
              <a:rPr lang="en-US" sz="24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=42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samples.dj4e.com/</a:t>
            </a:r>
            <a:r>
              <a:rPr lang="en-US" sz="2400" b="1" dirty="0" smtClean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</a:rPr>
              <a:t>views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rest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b="1" dirty="0" smtClean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24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39163" y="2916489"/>
            <a:ext cx="3462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FF00"/>
                </a:solidFill>
              </a:rPr>
              <a:t>Django Application (also folder)</a:t>
            </a:r>
            <a:endParaRPr lang="en-US" sz="2000" dirty="0">
              <a:solidFill>
                <a:srgbClr val="00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9006" y="2970612"/>
            <a:ext cx="2627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40FF"/>
                </a:solidFill>
              </a:rPr>
              <a:t>View within application</a:t>
            </a:r>
            <a:endParaRPr lang="en-US" sz="2000" dirty="0">
              <a:solidFill>
                <a:srgbClr val="FF4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52692" y="3700566"/>
            <a:ext cx="282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Key / value parameter (GET)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11633" y="5132139"/>
            <a:ext cx="206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DFF"/>
                </a:solidFill>
              </a:rPr>
              <a:t>URL Path Parameter</a:t>
            </a:r>
            <a:endParaRPr lang="en-US" dirty="0">
              <a:solidFill>
                <a:srgbClr val="00FDFF"/>
              </a:solidFill>
            </a:endParaRPr>
          </a:p>
        </p:txBody>
      </p: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7379006" y="3370722"/>
            <a:ext cx="1313533" cy="329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5070663" y="3316599"/>
            <a:ext cx="1344312" cy="4508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</p:cNvCxnSpPr>
          <p:nvPr/>
        </p:nvCxnSpPr>
        <p:spPr>
          <a:xfrm flipH="1">
            <a:off x="8869124" y="4069898"/>
            <a:ext cx="1693954" cy="382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1"/>
          </p:cNvCxnSpPr>
          <p:nvPr/>
        </p:nvCxnSpPr>
        <p:spPr>
          <a:xfrm flipH="1">
            <a:off x="8357189" y="5316805"/>
            <a:ext cx="12544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80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8" y="365125"/>
            <a:ext cx="4423611" cy="1325563"/>
          </a:xfrm>
        </p:spPr>
        <p:txBody>
          <a:bodyPr/>
          <a:lstStyle/>
          <a:p>
            <a:pPr algn="ctr"/>
            <a:r>
              <a:rPr lang="en-US" dirty="0"/>
              <a:t>Template Inheritance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188" y="2485902"/>
            <a:ext cx="5245347" cy="378565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1600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A conditional template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Your guess was {{ guess }}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{% if guess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42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>
                <a:solidFill>
                  <a:srgbClr val="DFDFD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low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{%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guess </a:t>
            </a:r>
            <a:r>
              <a:rPr lang="en-US" sz="1600" dirty="0">
                <a:solidFill>
                  <a:srgbClr val="DFDFD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42 %}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high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{%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Just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{%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endif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1534" y="659636"/>
            <a:ext cx="4751622" cy="206210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1600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sz="16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Base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template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block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content %}{% </a:t>
            </a:r>
            <a:r>
              <a:rPr lang="en-US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endblock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81534" y="3538495"/>
            <a:ext cx="4751622" cy="304698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100A3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%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base.html</a:t>
            </a:r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</a:t>
            </a:r>
            <a:r>
              <a:rPr lang="en-US" sz="1600" dirty="0">
                <a:solidFill>
                  <a:srgbClr val="A100A3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block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content %}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Your guess was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{{ guess }}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guess &lt; 42 %}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low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guess &gt; 42 %}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high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Just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endif</a:t>
            </a:r>
            <a:r>
              <a:rPr lang="mr-IN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mr-IN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endblock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188" y="2116570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cond.html</a:t>
            </a:r>
            <a:endParaRPr lang="en-US" sz="2000" b="1" dirty="0">
              <a:solidFill>
                <a:srgbClr val="FFFF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9066" y="25952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base.html</a:t>
            </a:r>
            <a:endParaRPr lang="en-US" sz="2000" b="1" dirty="0">
              <a:solidFill>
                <a:srgbClr val="FFFF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79066" y="312184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cond2.html</a:t>
            </a:r>
          </a:p>
        </p:txBody>
      </p:sp>
    </p:spTree>
    <p:extLst>
      <p:ext uri="{BB962C8B-B14F-4D97-AF65-F5344CB8AC3E}">
        <p14:creationId xmlns:p14="http://schemas.microsoft.com/office/powerpoint/2010/main" val="1302943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our guess was 200&#10;&#10;Too high" title="Screen shot of https://samples.dj4e.com/tmpl/game2/20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64" y="673912"/>
            <a:ext cx="3861288" cy="25294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4984" y="1400043"/>
            <a:ext cx="6603090" cy="1077218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GameView2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(View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6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(self, request, guess) :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{</a:t>
            </a:r>
            <a:r>
              <a:rPr lang="mr-IN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6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guess</a:t>
            </a:r>
            <a:r>
              <a:rPr lang="mr-IN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mr-IN" sz="1600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guess</a:t>
            </a:r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}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render(request, </a:t>
            </a:r>
            <a:r>
              <a:rPr lang="en-US" sz="16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6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tmpl</a:t>
            </a:r>
            <a:r>
              <a:rPr lang="en-US" sz="16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/cond2.html</a:t>
            </a:r>
            <a:r>
              <a:rPr lang="en-US" sz="16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x)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 descr="https://samples.dj4e.com/tmpl/special&#10;"/>
          <p:cNvSpPr/>
          <p:nvPr/>
        </p:nvSpPr>
        <p:spPr>
          <a:xfrm>
            <a:off x="774984" y="811103"/>
            <a:ext cx="4736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smtClean="0"/>
              <a:t>samples.dj4e.com/</a:t>
            </a:r>
            <a:r>
              <a:rPr lang="en-US" sz="2000" dirty="0" err="1" smtClean="0"/>
              <a:t>tmpl</a:t>
            </a:r>
            <a:r>
              <a:rPr lang="en-US" sz="2000" dirty="0" smtClean="0"/>
              <a:t>/game2/200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60172" y="3740692"/>
            <a:ext cx="4158511" cy="181588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1400" dirty="0">
                <a:solidFill>
                  <a:srgbClr val="1396A3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sz="14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4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Base 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template</a:t>
            </a:r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title</a:t>
            </a:r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head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block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content %}{% </a:t>
            </a:r>
            <a:r>
              <a:rPr lang="en-US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endblock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4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8818" y="3228532"/>
            <a:ext cx="4158511" cy="267765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100A3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% 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4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base.html</a:t>
            </a:r>
            <a:r>
              <a:rPr lang="en-US" sz="14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</a:t>
            </a:r>
            <a:r>
              <a:rPr lang="en-US" sz="1400" dirty="0">
                <a:solidFill>
                  <a:srgbClr val="A100A3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block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content %}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Your guess was 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{{ guess }}</a:t>
            </a:r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4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guess &lt; 42 %}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4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low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guess &gt; 42 %}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4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Too</a:t>
            </a:r>
            <a:r>
              <a:rPr lang="mr-IN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high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mr-IN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4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Just</a:t>
            </a:r>
            <a:r>
              <a:rPr lang="mr-IN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400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mr-IN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mr-IN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endif</a:t>
            </a:r>
            <a:r>
              <a:rPr lang="mr-IN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mr-IN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1400" dirty="0" err="1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endblock</a:t>
            </a:r>
            <a:r>
              <a:rPr lang="en-US" sz="14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14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7704" y="3340582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base.html</a:t>
            </a:r>
            <a:endParaRPr lang="en-US" sz="2000" b="1" dirty="0">
              <a:solidFill>
                <a:srgbClr val="FFFF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6350" y="281188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ourier New" charset="0"/>
                <a:ea typeface="Courier New" charset="0"/>
                <a:cs typeface="Courier New" charset="0"/>
              </a:rPr>
              <a:t>cond2.html</a:t>
            </a:r>
          </a:p>
        </p:txBody>
      </p:sp>
    </p:spTree>
    <p:extLst>
      <p:ext uri="{BB962C8B-B14F-4D97-AF65-F5344CB8AC3E}">
        <p14:creationId xmlns:p14="http://schemas.microsoft.com/office/powerpoint/2010/main" val="595332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Mapping / Reversing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/2.2/topics/http/</a:t>
            </a:r>
            <a:r>
              <a:rPr lang="en-US" dirty="0" err="1"/>
              <a:t>urls</a:t>
            </a:r>
            <a:r>
              <a:rPr lang="en-US" dirty="0"/>
              <a:t>/#reverse-resolution-of-</a:t>
            </a:r>
            <a:r>
              <a:rPr lang="en-US" dirty="0" err="1"/>
              <a:t>urls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355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>
                <a:solidFill>
                  <a:srgbClr val="FFFF00"/>
                </a:solidFill>
              </a:rPr>
              <a:t>Summary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5365">
              <a:defRPr/>
            </a:pPr>
            <a:r>
              <a:rPr lang="en-US" altLang="x-none" dirty="0"/>
              <a:t>Views are where we bring the application components together to handle requests from browsers and produce responses for the browsers</a:t>
            </a:r>
          </a:p>
          <a:p>
            <a:pPr marL="385365">
              <a:defRPr/>
            </a:pPr>
            <a:r>
              <a:rPr lang="en-US" altLang="x-none" dirty="0"/>
              <a:t>Templates take a context and merge it into a template to produce HTML</a:t>
            </a:r>
          </a:p>
          <a:p>
            <a:pPr marL="842565" lvl="1">
              <a:defRPr/>
            </a:pPr>
            <a:r>
              <a:rPr lang="en-US" altLang="x-none" dirty="0"/>
              <a:t>Values can be substituted without without "escaping"</a:t>
            </a:r>
          </a:p>
          <a:p>
            <a:pPr marL="842565" lvl="1">
              <a:defRPr/>
            </a:pPr>
            <a:r>
              <a:rPr lang="en-US" altLang="x-none" dirty="0"/>
              <a:t>Conditional</a:t>
            </a:r>
          </a:p>
          <a:p>
            <a:pPr marL="842565" lvl="1">
              <a:defRPr/>
            </a:pPr>
            <a:r>
              <a:rPr lang="en-US" altLang="x-none" dirty="0"/>
              <a:t>Looping</a:t>
            </a:r>
          </a:p>
          <a:p>
            <a:pPr marL="842565" lvl="1">
              <a:defRPr/>
            </a:pPr>
            <a:r>
              <a:rPr lang="en-US" altLang="x-none" dirty="0"/>
              <a:t>Inheritance between templates</a:t>
            </a:r>
          </a:p>
        </p:txBody>
      </p:sp>
    </p:spTree>
    <p:extLst>
      <p:ext uri="{BB962C8B-B14F-4D97-AF65-F5344CB8AC3E}">
        <p14:creationId xmlns:p14="http://schemas.microsoft.com/office/powerpoint/2010/main" val="188513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838200" y="1512888"/>
            <a:ext cx="525780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These slides are Copyright 2019-  Charles R. Severance (</a:t>
            </a:r>
            <a:r>
              <a:rPr lang="en-US" altLang="x-none" sz="1400" dirty="0" err="1">
                <a:solidFill>
                  <a:schemeClr val="tx1"/>
                </a:solidFill>
              </a:rPr>
              <a:t>www.dr-chuck.com</a:t>
            </a:r>
            <a:r>
              <a:rPr lang="en-US" altLang="x-none" sz="1400" dirty="0">
                <a:solidFill>
                  <a:schemeClr val="tx1"/>
                </a:solidFill>
              </a:rPr>
              <a:t>) as part of www.dj4e.com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310312" y="1512888"/>
            <a:ext cx="5257800" cy="489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200" dirty="0">
                <a:solidFill>
                  <a:srgbClr val="FFCC66"/>
                </a:solidFill>
                <a:latin typeface="Helvetica" charset="0"/>
                <a:ea typeface="ＭＳ Ｐゴシック" charset="-128"/>
                <a:sym typeface="Helvetica" charset="0"/>
              </a:rPr>
              <a:t>Continue new Contributors and Translators here</a:t>
            </a: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75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132418" y="640387"/>
            <a:ext cx="9927167" cy="714279"/>
          </a:xfrm>
        </p:spPr>
        <p:txBody>
          <a:bodyPr/>
          <a:lstStyle/>
          <a:p>
            <a:r>
              <a:rPr lang="en-US" altLang="en-US" sz="3733" dirty="0">
                <a:solidFill>
                  <a:srgbClr val="00FF00"/>
                </a:solidFill>
              </a:rPr>
              <a:t>Additional Source Information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132418" y="1498600"/>
            <a:ext cx="9927167" cy="4464051"/>
          </a:xfrm>
        </p:spPr>
        <p:txBody>
          <a:bodyPr anchor="t"/>
          <a:lstStyle/>
          <a:p>
            <a:pPr algn="l">
              <a:buFontTx/>
              <a:buChar char="•"/>
            </a:pPr>
            <a:r>
              <a:rPr lang="en-US" altLang="en-US" sz="1467" dirty="0"/>
              <a:t>Snowman Cookie Cutter" by </a:t>
            </a:r>
            <a:r>
              <a:rPr lang="en-US" altLang="en-US" sz="1467" dirty="0" err="1"/>
              <a:t>Didriks</a:t>
            </a:r>
            <a:r>
              <a:rPr lang="en-US" altLang="en-US" sz="1467" dirty="0"/>
              <a:t> is licensed under CC BY</a:t>
            </a:r>
            <a:br>
              <a:rPr lang="en-US" altLang="en-US" sz="1467" dirty="0"/>
            </a:br>
            <a:r>
              <a:rPr lang="en-US" altLang="en-US" sz="1467" dirty="0">
                <a:hlinkClick r:id="rId2"/>
              </a:rPr>
              <a:t>https://</a:t>
            </a:r>
            <a:r>
              <a:rPr lang="en-US" altLang="en-US" sz="1467" dirty="0" smtClean="0">
                <a:hlinkClick r:id="rId2"/>
              </a:rPr>
              <a:t>www.flickr.com/photos/dinnerseries/23570475099</a:t>
            </a:r>
            <a:endParaRPr lang="en-US" altLang="en-US" sz="1467" dirty="0"/>
          </a:p>
        </p:txBody>
      </p:sp>
    </p:spTree>
    <p:extLst>
      <p:ext uri="{BB962C8B-B14F-4D97-AF65-F5344CB8AC3E}">
        <p14:creationId xmlns:p14="http://schemas.microsoft.com/office/powerpoint/2010/main" val="201330025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Dispatcher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17448" y="5527411"/>
            <a:ext cx="5518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docs.djangoproject.com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/2.2/topics/http/</a:t>
            </a:r>
            <a:r>
              <a:rPr lang="en-US" dirty="0" err="1"/>
              <a:t>urls</a:t>
            </a:r>
            <a:r>
              <a:rPr lang="en-US" dirty="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949036" y="1751975"/>
            <a:ext cx="1029392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9442A"/>
                </a:solidFill>
              </a:rPr>
              <a:t>A clean, elegant URL scheme is an important detail in a high-quality Web application. Django lets you design URLs however you want, with no framework limitations</a:t>
            </a:r>
            <a:r>
              <a:rPr lang="en-US" sz="2000" dirty="0" smtClean="0">
                <a:solidFill>
                  <a:srgbClr val="09442A"/>
                </a:solidFill>
              </a:rPr>
              <a:t>.</a:t>
            </a:r>
          </a:p>
          <a:p>
            <a:endParaRPr lang="en-US" sz="2000" dirty="0" smtClean="0">
              <a:solidFill>
                <a:srgbClr val="09442A"/>
              </a:solidFill>
            </a:endParaRPr>
          </a:p>
          <a:p>
            <a:r>
              <a:rPr lang="en-US" sz="2000" dirty="0" smtClean="0">
                <a:solidFill>
                  <a:srgbClr val="09442A"/>
                </a:solidFill>
              </a:rPr>
              <a:t> To </a:t>
            </a:r>
            <a:r>
              <a:rPr lang="en-US" sz="2000" dirty="0">
                <a:solidFill>
                  <a:srgbClr val="09442A"/>
                </a:solidFill>
              </a:rPr>
              <a:t>design URLs for an app, you create a Python module informally called a </a:t>
            </a:r>
            <a:r>
              <a:rPr lang="en-US" sz="2000" dirty="0" err="1">
                <a:solidFill>
                  <a:srgbClr val="09442A"/>
                </a:solidFill>
              </a:rPr>
              <a:t>URLconf</a:t>
            </a:r>
            <a:r>
              <a:rPr lang="en-US" sz="2000" dirty="0">
                <a:solidFill>
                  <a:srgbClr val="09442A"/>
                </a:solidFill>
              </a:rPr>
              <a:t> (URL configuration). This module is pure Python code and is a mapping between URL path expressions to Python functions (your views</a:t>
            </a:r>
            <a:r>
              <a:rPr lang="en-US" sz="2000" dirty="0" smtClean="0">
                <a:solidFill>
                  <a:srgbClr val="09442A"/>
                </a:solidFill>
              </a:rPr>
              <a:t>).</a:t>
            </a:r>
          </a:p>
          <a:p>
            <a:endParaRPr lang="en-US" sz="2000" dirty="0">
              <a:solidFill>
                <a:srgbClr val="09442A"/>
              </a:solidFill>
            </a:endParaRPr>
          </a:p>
          <a:p>
            <a:r>
              <a:rPr lang="en-US" sz="2000" dirty="0" smtClean="0">
                <a:solidFill>
                  <a:srgbClr val="09442A"/>
                </a:solidFill>
              </a:rPr>
              <a:t>This </a:t>
            </a:r>
            <a:r>
              <a:rPr lang="en-US" sz="2000" dirty="0">
                <a:solidFill>
                  <a:srgbClr val="09442A"/>
                </a:solidFill>
              </a:rPr>
              <a:t>mapping can be as short or as long as needed. It can reference other mappings. And, because it’s pure Python code, it can be constructed dynamically.</a:t>
            </a:r>
          </a:p>
        </p:txBody>
      </p:sp>
    </p:spTree>
    <p:extLst>
      <p:ext uri="{BB962C8B-B14F-4D97-AF65-F5344CB8AC3E}">
        <p14:creationId xmlns:p14="http://schemas.microsoft.com/office/powerpoint/2010/main" val="1238577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patterns for views (in </a:t>
            </a:r>
            <a:r>
              <a:rPr lang="en-US" dirty="0" err="1" smtClean="0"/>
              <a:t>urls.py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Requests are routed to a pre-defined class from Django itself</a:t>
            </a:r>
          </a:p>
          <a:p>
            <a:endParaRPr lang="en-US" dirty="0" smtClean="0"/>
          </a:p>
          <a:p>
            <a:r>
              <a:rPr lang="en-US" dirty="0" smtClean="0"/>
              <a:t>Requests are routed to a function in </a:t>
            </a:r>
            <a:r>
              <a:rPr lang="en-US" dirty="0" err="1" smtClean="0">
                <a:solidFill>
                  <a:srgbClr val="FFFF00"/>
                </a:solidFill>
              </a:rPr>
              <a:t>views.py</a:t>
            </a:r>
            <a:r>
              <a:rPr lang="en-US" dirty="0" smtClean="0"/>
              <a:t> that takes the http </a:t>
            </a:r>
            <a:r>
              <a:rPr lang="en-US" dirty="0" smtClean="0">
                <a:solidFill>
                  <a:srgbClr val="00FDFF"/>
                </a:solidFill>
              </a:rPr>
              <a:t>request</a:t>
            </a:r>
            <a:r>
              <a:rPr lang="en-US" dirty="0" smtClean="0"/>
              <a:t> as a parameter and returns a response</a:t>
            </a:r>
          </a:p>
          <a:p>
            <a:endParaRPr lang="en-US" dirty="0"/>
          </a:p>
          <a:p>
            <a:r>
              <a:rPr lang="en-US" dirty="0" smtClean="0"/>
              <a:t>Requests are routed to a class in </a:t>
            </a:r>
            <a:r>
              <a:rPr lang="en-US" dirty="0" err="1" smtClean="0">
                <a:solidFill>
                  <a:srgbClr val="FFFF00"/>
                </a:solidFill>
              </a:rPr>
              <a:t>views.py</a:t>
            </a:r>
            <a:r>
              <a:rPr lang="en-US" dirty="0" smtClean="0"/>
              <a:t> that has  </a:t>
            </a:r>
            <a:r>
              <a:rPr lang="en-US" dirty="0" smtClean="0">
                <a:solidFill>
                  <a:srgbClr val="FF40FF"/>
                </a:solidFill>
              </a:rPr>
              <a:t>get()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40FF"/>
                </a:solidFill>
              </a:rPr>
              <a:t>post() </a:t>
            </a:r>
            <a:r>
              <a:rPr lang="en-US" dirty="0" smtClean="0"/>
              <a:t>methods that take the http </a:t>
            </a:r>
            <a:r>
              <a:rPr lang="en-US" dirty="0" smtClean="0">
                <a:solidFill>
                  <a:srgbClr val="00FDFF"/>
                </a:solidFill>
              </a:rPr>
              <a:t>request</a:t>
            </a:r>
            <a:r>
              <a:rPr lang="en-US" dirty="0" smtClean="0"/>
              <a:t> as a parameter and return a response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8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1283" y="547607"/>
            <a:ext cx="9583699" cy="535531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django.urls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path</a:t>
            </a:r>
          </a:p>
          <a:p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.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views</a:t>
            </a:r>
          </a:p>
          <a:p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django.views.generic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TemplateView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docs.djangoproject.com</a:t>
            </a:r>
            <a:r>
              <a:rPr lang="en-US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/2.1/topics/http/</a:t>
            </a:r>
            <a:r>
              <a:rPr lang="en-US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urls</a:t>
            </a:r>
            <a:r>
              <a:rPr lang="en-US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app_name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'views'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urlpatterns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pre-defined class from Django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TemplateView.as_view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template_name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'views/</a:t>
            </a:r>
            <a:r>
              <a:rPr lang="en-US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function from </a:t>
            </a:r>
            <a:r>
              <a:rPr lang="en-US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views.py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'funky'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views.funky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'danger'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views.danger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'game'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views.game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'rest/&lt;</a:t>
            </a:r>
            <a:r>
              <a:rPr lang="en-US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int:guess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views.rest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'bounce'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views.bounce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our class </a:t>
            </a:r>
            <a:r>
              <a:rPr lang="en-US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views.py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path(</a:t>
            </a:r>
            <a:r>
              <a:rPr lang="en-US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'main'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views.MainView.as_view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path(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'remain/&lt;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slug:guess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views.RestMainView.as_view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()),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16519" y="69107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views/</a:t>
            </a:r>
            <a:r>
              <a:rPr lang="en-US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urls.py</a:t>
            </a:r>
            <a:endParaRPr lang="en-US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5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Views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23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1975</TotalTime>
  <Words>3156</Words>
  <Application>Microsoft Macintosh PowerPoint</Application>
  <PresentationFormat>Widescreen</PresentationFormat>
  <Paragraphs>598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Cabin</vt:lpstr>
      <vt:lpstr>Calibri</vt:lpstr>
      <vt:lpstr>Calibri Light</vt:lpstr>
      <vt:lpstr>Courier</vt:lpstr>
      <vt:lpstr>Courier New</vt:lpstr>
      <vt:lpstr>Gill Sans</vt:lpstr>
      <vt:lpstr>Helvetica</vt:lpstr>
      <vt:lpstr>Mangal</vt:lpstr>
      <vt:lpstr>Menlo-Regular</vt:lpstr>
      <vt:lpstr>ＭＳ Ｐゴシック</vt:lpstr>
      <vt:lpstr>Wingdings</vt:lpstr>
      <vt:lpstr>ヒラギノ角ゴ ProN W3</vt:lpstr>
      <vt:lpstr>Arial</vt:lpstr>
      <vt:lpstr>Office Theme</vt:lpstr>
      <vt:lpstr>Views and Templates</vt:lpstr>
      <vt:lpstr>PowerPoint Presentation</vt:lpstr>
      <vt:lpstr>Update your dj4e-samples </vt:lpstr>
      <vt:lpstr>Views are the core of our application</vt:lpstr>
      <vt:lpstr>Reading the URL</vt:lpstr>
      <vt:lpstr>URL Dispatcher</vt:lpstr>
      <vt:lpstr>Three patterns for views (in urls.py)</vt:lpstr>
      <vt:lpstr>PowerPoint Presentation</vt:lpstr>
      <vt:lpstr>Viewing the Views</vt:lpstr>
      <vt:lpstr>PowerPoint Presentation</vt:lpstr>
      <vt:lpstr>Request and Response Objects</vt:lpstr>
      <vt:lpstr>class HttpRequest</vt:lpstr>
      <vt:lpstr>class HttpResponse</vt:lpstr>
      <vt:lpstr>PowerPoint Presentation</vt:lpstr>
      <vt:lpstr>PowerPoint Presentation</vt:lpstr>
      <vt:lpstr>Danger – What Danger?</vt:lpstr>
      <vt:lpstr>Why is that view named danger?</vt:lpstr>
      <vt:lpstr>PowerPoint Presentation</vt:lpstr>
      <vt:lpstr>PowerPoint Presentation</vt:lpstr>
      <vt:lpstr>HTML entities</vt:lpstr>
      <vt:lpstr>Passing URL Path Values to the View</vt:lpstr>
      <vt:lpstr>Class Views – Inheritance</vt:lpstr>
      <vt:lpstr>Parameters to Class Views</vt:lpstr>
      <vt:lpstr>HTTP Status Codes</vt:lpstr>
      <vt:lpstr>HTTP Location Header</vt:lpstr>
      <vt:lpstr>Sending a Redirect from a View</vt:lpstr>
      <vt:lpstr>MOAR DETAL REDIRECT</vt:lpstr>
      <vt:lpstr>Templates to Organize HTML</vt:lpstr>
      <vt:lpstr>Templates</vt:lpstr>
      <vt:lpstr>What is a Template?</vt:lpstr>
      <vt:lpstr>Template Render Process</vt:lpstr>
      <vt:lpstr>Template Render Process</vt:lpstr>
      <vt:lpstr>URL -&gt; View -&gt; Template</vt:lpstr>
      <vt:lpstr>PowerPoint Presentation</vt:lpstr>
      <vt:lpstr>Where are Templates?</vt:lpstr>
      <vt:lpstr>Templates in Folders</vt:lpstr>
      <vt:lpstr>Templates in Name Spaces</vt:lpstr>
      <vt:lpstr>Django template language (DTL)</vt:lpstr>
      <vt:lpstr>Template Tags /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Template Inheritance</vt:lpstr>
      <vt:lpstr>Review Python Object-Oriented Programming</vt:lpstr>
      <vt:lpstr>Inheritance</vt:lpstr>
      <vt:lpstr>Template Inheritance</vt:lpstr>
      <vt:lpstr>Template Inheritance</vt:lpstr>
      <vt:lpstr>PowerPoint Presentation</vt:lpstr>
      <vt:lpstr>URL Mapping / Reversing</vt:lpstr>
      <vt:lpstr>Summary</vt:lpstr>
      <vt:lpstr>Acknowledgements / Contributions</vt:lpstr>
      <vt:lpstr>Additional Source Information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137</cp:revision>
  <dcterms:created xsi:type="dcterms:W3CDTF">2019-01-19T02:12:54Z</dcterms:created>
  <dcterms:modified xsi:type="dcterms:W3CDTF">2019-09-24T11:04:48Z</dcterms:modified>
</cp:coreProperties>
</file>